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617" r:id="rId2"/>
    <p:sldId id="613" r:id="rId3"/>
    <p:sldId id="51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545" r:id="rId79"/>
    <p:sldId id="546" r:id="rId80"/>
    <p:sldId id="547" r:id="rId81"/>
    <p:sldId id="548" r:id="rId82"/>
    <p:sldId id="549" r:id="rId83"/>
    <p:sldId id="550" r:id="rId84"/>
    <p:sldId id="551" r:id="rId85"/>
    <p:sldId id="553" r:id="rId86"/>
    <p:sldId id="555" r:id="rId87"/>
    <p:sldId id="556" r:id="rId88"/>
    <p:sldId id="557" r:id="rId89"/>
    <p:sldId id="558" r:id="rId90"/>
    <p:sldId id="559" r:id="rId91"/>
    <p:sldId id="560" r:id="rId92"/>
    <p:sldId id="561" r:id="rId93"/>
    <p:sldId id="562" r:id="rId94"/>
    <p:sldId id="563" r:id="rId95"/>
    <p:sldId id="564" r:id="rId96"/>
    <p:sldId id="565" r:id="rId97"/>
    <p:sldId id="567" r:id="rId98"/>
    <p:sldId id="568" r:id="rId99"/>
    <p:sldId id="569" r:id="rId100"/>
    <p:sldId id="570" r:id="rId101"/>
    <p:sldId id="571" r:id="rId102"/>
    <p:sldId id="572" r:id="rId103"/>
    <p:sldId id="573" r:id="rId104"/>
    <p:sldId id="574" r:id="rId105"/>
    <p:sldId id="575" r:id="rId106"/>
    <p:sldId id="576" r:id="rId107"/>
    <p:sldId id="577" r:id="rId108"/>
    <p:sldId id="578" r:id="rId109"/>
    <p:sldId id="595" r:id="rId110"/>
    <p:sldId id="596" r:id="rId111"/>
    <p:sldId id="597" r:id="rId112"/>
    <p:sldId id="598" r:id="rId113"/>
    <p:sldId id="599" r:id="rId114"/>
    <p:sldId id="600" r:id="rId115"/>
    <p:sldId id="602" r:id="rId116"/>
    <p:sldId id="603" r:id="rId117"/>
    <p:sldId id="604" r:id="rId118"/>
    <p:sldId id="606" r:id="rId119"/>
    <p:sldId id="607" r:id="rId120"/>
    <p:sldId id="608" r:id="rId121"/>
    <p:sldId id="610" r:id="rId122"/>
    <p:sldId id="611" r:id="rId123"/>
    <p:sldId id="612"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ang Minh Thien" initials="HMT" lastIdx="1" clrIdx="0">
    <p:extLst>
      <p:ext uri="{19B8F6BF-5375-455C-9EA6-DF929625EA0E}">
        <p15:presenceInfo xmlns:p15="http://schemas.microsoft.com/office/powerpoint/2012/main" userId="S-1-5-21-831969095-3367499228-956068611-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FFB2B2-572D-4166-B75B-CFA1070688D1}" v="1" dt="2021-11-23T08:03:19.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77" autoAdjust="0"/>
  </p:normalViewPr>
  <p:slideViewPr>
    <p:cSldViewPr snapToGrid="0">
      <p:cViewPr>
        <p:scale>
          <a:sx n="70" d="100"/>
          <a:sy n="70" d="100"/>
        </p:scale>
        <p:origin x="138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Thai Thanh" userId="efe48e9e-abaa-4a82-8677-c996e7a91e96" providerId="ADAL" clId="{EAFFB2B2-572D-4166-B75B-CFA1070688D1}"/>
    <pc:docChg chg="modSld">
      <pc:chgData name="Nguyen Van Thai Thanh" userId="efe48e9e-abaa-4a82-8677-c996e7a91e96" providerId="ADAL" clId="{EAFFB2B2-572D-4166-B75B-CFA1070688D1}" dt="2021-11-23T08:03:19.253" v="0" actId="1076"/>
      <pc:docMkLst>
        <pc:docMk/>
      </pc:docMkLst>
      <pc:sldChg chg="modSp">
        <pc:chgData name="Nguyen Van Thai Thanh" userId="efe48e9e-abaa-4a82-8677-c996e7a91e96" providerId="ADAL" clId="{EAFFB2B2-572D-4166-B75B-CFA1070688D1}" dt="2021-11-23T08:03:19.253" v="0" actId="1076"/>
        <pc:sldMkLst>
          <pc:docMk/>
          <pc:sldMk cId="144685373" sldId="259"/>
        </pc:sldMkLst>
        <pc:picChg chg="mod">
          <ac:chgData name="Nguyen Van Thai Thanh" userId="efe48e9e-abaa-4a82-8677-c996e7a91e96" providerId="ADAL" clId="{EAFFB2B2-572D-4166-B75B-CFA1070688D1}" dt="2021-11-23T08:03:19.253" v="0" actId="1076"/>
          <ac:picMkLst>
            <pc:docMk/>
            <pc:sldMk cId="144685373" sldId="259"/>
            <ac:picMk id="2051" creationId="{00000000-0000-0000-0000-000000000000}"/>
          </ac:picMkLst>
        </pc:picChg>
      </pc:sldChg>
    </pc:docChg>
  </pc:docChgLst>
  <pc:docChgLst>
    <pc:chgData name="Nguyen Thi Thuy" userId="51590b7b-a373-4bbe-8e38-44e726520488" providerId="ADAL" clId="{1E8770EC-BA87-4FE3-831C-0FA9B60A0D8F}"/>
    <pc:docChg chg="custSel modSld">
      <pc:chgData name="Nguyen Thi Thuy" userId="51590b7b-a373-4bbe-8e38-44e726520488" providerId="ADAL" clId="{1E8770EC-BA87-4FE3-831C-0FA9B60A0D8F}" dt="2021-11-19T11:16:19.825" v="333" actId="20577"/>
      <pc:docMkLst>
        <pc:docMk/>
      </pc:docMkLst>
      <pc:sldChg chg="modSp mod setBg modNotesTx">
        <pc:chgData name="Nguyen Thi Thuy" userId="51590b7b-a373-4bbe-8e38-44e726520488" providerId="ADAL" clId="{1E8770EC-BA87-4FE3-831C-0FA9B60A0D8F}" dt="2021-11-19T08:30:31.454" v="166" actId="20577"/>
        <pc:sldMkLst>
          <pc:docMk/>
          <pc:sldMk cId="947514984" sldId="277"/>
        </pc:sldMkLst>
        <pc:picChg chg="mod">
          <ac:chgData name="Nguyen Thi Thuy" userId="51590b7b-a373-4bbe-8e38-44e726520488" providerId="ADAL" clId="{1E8770EC-BA87-4FE3-831C-0FA9B60A0D8F}" dt="2021-11-19T08:25:27.692" v="2" actId="1076"/>
          <ac:picMkLst>
            <pc:docMk/>
            <pc:sldMk cId="947514984" sldId="277"/>
            <ac:picMk id="5" creationId="{E7A76FD8-4B56-4143-83E5-D5CAC0D8C845}"/>
          </ac:picMkLst>
        </pc:picChg>
        <pc:picChg chg="mod">
          <ac:chgData name="Nguyen Thi Thuy" userId="51590b7b-a373-4bbe-8e38-44e726520488" providerId="ADAL" clId="{1E8770EC-BA87-4FE3-831C-0FA9B60A0D8F}" dt="2021-11-19T08:25:19.241" v="0" actId="1076"/>
          <ac:picMkLst>
            <pc:docMk/>
            <pc:sldMk cId="947514984" sldId="277"/>
            <ac:picMk id="6" creationId="{D94F2BA0-D4EC-4898-AEDE-55924FB4996F}"/>
          </ac:picMkLst>
        </pc:picChg>
      </pc:sldChg>
      <pc:sldChg chg="addSp modSp setBg modNotesTx">
        <pc:chgData name="Nguyen Thi Thuy" userId="51590b7b-a373-4bbe-8e38-44e726520488" providerId="ADAL" clId="{1E8770EC-BA87-4FE3-831C-0FA9B60A0D8F}" dt="2021-11-19T08:38:02.351" v="234" actId="1076"/>
        <pc:sldMkLst>
          <pc:docMk/>
          <pc:sldMk cId="822345539" sldId="281"/>
        </pc:sldMkLst>
        <pc:picChg chg="add mod">
          <ac:chgData name="Nguyen Thi Thuy" userId="51590b7b-a373-4bbe-8e38-44e726520488" providerId="ADAL" clId="{1E8770EC-BA87-4FE3-831C-0FA9B60A0D8F}" dt="2021-11-19T08:38:02.351" v="234" actId="1076"/>
          <ac:picMkLst>
            <pc:docMk/>
            <pc:sldMk cId="822345539" sldId="281"/>
            <ac:picMk id="6" creationId="{73EE945D-4035-4B18-91FF-A19E830BFEDE}"/>
          </ac:picMkLst>
        </pc:picChg>
        <pc:picChg chg="mod">
          <ac:chgData name="Nguyen Thi Thuy" userId="51590b7b-a373-4bbe-8e38-44e726520488" providerId="ADAL" clId="{1E8770EC-BA87-4FE3-831C-0FA9B60A0D8F}" dt="2021-11-19T08:33:09.983" v="224" actId="1076"/>
          <ac:picMkLst>
            <pc:docMk/>
            <pc:sldMk cId="822345539" sldId="281"/>
            <ac:picMk id="6146" creationId="{00000000-0000-0000-0000-000000000000}"/>
          </ac:picMkLst>
        </pc:picChg>
        <pc:picChg chg="mod">
          <ac:chgData name="Nguyen Thi Thuy" userId="51590b7b-a373-4bbe-8e38-44e726520488" providerId="ADAL" clId="{1E8770EC-BA87-4FE3-831C-0FA9B60A0D8F}" dt="2021-11-19T08:34:48.663" v="232" actId="1076"/>
          <ac:picMkLst>
            <pc:docMk/>
            <pc:sldMk cId="822345539" sldId="281"/>
            <ac:picMk id="6147" creationId="{00000000-0000-0000-0000-000000000000}"/>
          </ac:picMkLst>
        </pc:picChg>
      </pc:sldChg>
      <pc:sldChg chg="modSp mod setBg">
        <pc:chgData name="Nguyen Thi Thuy" userId="51590b7b-a373-4bbe-8e38-44e726520488" providerId="ADAL" clId="{1E8770EC-BA87-4FE3-831C-0FA9B60A0D8F}" dt="2021-11-19T08:47:42.749" v="239"/>
        <pc:sldMkLst>
          <pc:docMk/>
          <pc:sldMk cId="3533666774" sldId="290"/>
        </pc:sldMkLst>
        <pc:spChg chg="mod">
          <ac:chgData name="Nguyen Thi Thuy" userId="51590b7b-a373-4bbe-8e38-44e726520488" providerId="ADAL" clId="{1E8770EC-BA87-4FE3-831C-0FA9B60A0D8F}" dt="2021-11-19T08:47:35.317" v="238" actId="113"/>
          <ac:spMkLst>
            <pc:docMk/>
            <pc:sldMk cId="3533666774" sldId="290"/>
            <ac:spMk id="4" creationId="{00000000-0000-0000-0000-000000000000}"/>
          </ac:spMkLst>
        </pc:spChg>
        <pc:spChg chg="mod">
          <ac:chgData name="Nguyen Thi Thuy" userId="51590b7b-a373-4bbe-8e38-44e726520488" providerId="ADAL" clId="{1E8770EC-BA87-4FE3-831C-0FA9B60A0D8F}" dt="2021-11-19T08:47:03.392" v="235" actId="1076"/>
          <ac:spMkLst>
            <pc:docMk/>
            <pc:sldMk cId="3533666774" sldId="290"/>
            <ac:spMk id="5" creationId="{00000000-0000-0000-0000-000000000000}"/>
          </ac:spMkLst>
        </pc:spChg>
      </pc:sldChg>
      <pc:sldChg chg="modSp">
        <pc:chgData name="Nguyen Thi Thuy" userId="51590b7b-a373-4bbe-8e38-44e726520488" providerId="ADAL" clId="{1E8770EC-BA87-4FE3-831C-0FA9B60A0D8F}" dt="2021-11-19T11:08:45.358" v="242" actId="1076"/>
        <pc:sldMkLst>
          <pc:docMk/>
          <pc:sldMk cId="760098241" sldId="573"/>
        </pc:sldMkLst>
        <pc:picChg chg="mod">
          <ac:chgData name="Nguyen Thi Thuy" userId="51590b7b-a373-4bbe-8e38-44e726520488" providerId="ADAL" clId="{1E8770EC-BA87-4FE3-831C-0FA9B60A0D8F}" dt="2021-11-19T11:08:45.358" v="242" actId="1076"/>
          <ac:picMkLst>
            <pc:docMk/>
            <pc:sldMk cId="760098241" sldId="573"/>
            <ac:picMk id="11266" creationId="{00000000-0000-0000-0000-000000000000}"/>
          </ac:picMkLst>
        </pc:picChg>
      </pc:sldChg>
      <pc:sldChg chg="modNotesTx">
        <pc:chgData name="Nguyen Thi Thuy" userId="51590b7b-a373-4bbe-8e38-44e726520488" providerId="ADAL" clId="{1E8770EC-BA87-4FE3-831C-0FA9B60A0D8F}" dt="2021-11-19T11:16:19.825" v="333" actId="20577"/>
        <pc:sldMkLst>
          <pc:docMk/>
          <pc:sldMk cId="3321674950" sldId="607"/>
        </pc:sldMkLst>
      </pc:sldChg>
    </pc:docChg>
  </pc:docChgLst>
  <pc:docChgLst>
    <pc:chgData name="Nguyen Van Thanh" userId="397c937a-6631-46d4-ab7f-15d71e973788" providerId="ADAL" clId="{E4D9306A-E9E1-41EC-9FE6-8E1232D3E8C5}"/>
    <pc:docChg chg="modSld">
      <pc:chgData name="Nguyen Van Thanh" userId="397c937a-6631-46d4-ab7f-15d71e973788" providerId="ADAL" clId="{E4D9306A-E9E1-41EC-9FE6-8E1232D3E8C5}" dt="2021-11-04T17:56:40.680" v="3" actId="20577"/>
      <pc:docMkLst>
        <pc:docMk/>
      </pc:docMkLst>
      <pc:sldChg chg="modNotesTx">
        <pc:chgData name="Nguyen Van Thanh" userId="397c937a-6631-46d4-ab7f-15d71e973788" providerId="ADAL" clId="{E4D9306A-E9E1-41EC-9FE6-8E1232D3E8C5}" dt="2021-11-04T17:05:12.782" v="1" actId="20577"/>
        <pc:sldMkLst>
          <pc:docMk/>
          <pc:sldMk cId="144685373" sldId="259"/>
        </pc:sldMkLst>
      </pc:sldChg>
      <pc:sldChg chg="modSp mod">
        <pc:chgData name="Nguyen Van Thanh" userId="397c937a-6631-46d4-ab7f-15d71e973788" providerId="ADAL" clId="{E4D9306A-E9E1-41EC-9FE6-8E1232D3E8C5}" dt="2021-11-04T17:56:40.680" v="3" actId="20577"/>
        <pc:sldMkLst>
          <pc:docMk/>
          <pc:sldMk cId="3133226248" sldId="546"/>
        </pc:sldMkLst>
        <pc:spChg chg="mod">
          <ac:chgData name="Nguyen Van Thanh" userId="397c937a-6631-46d4-ab7f-15d71e973788" providerId="ADAL" clId="{E4D9306A-E9E1-41EC-9FE6-8E1232D3E8C5}" dt="2021-11-04T17:56:40.680" v="3" actId="20577"/>
          <ac:spMkLst>
            <pc:docMk/>
            <pc:sldMk cId="3133226248" sldId="546"/>
            <ac:spMk id="4" creationId="{00000000-0000-0000-0000-000000000000}"/>
          </ac:spMkLst>
        </pc:spChg>
      </pc:sldChg>
    </pc:docChg>
  </pc:docChgLst>
  <pc:docChgLst>
    <pc:chgData name="Nguyen Bui Trong Tin" userId="e8b171ad-d98b-49d5-bbe6-f86bd94206fe" providerId="ADAL" clId="{49680CAE-C747-432B-9A0F-DCC4E7EC1432}"/>
    <pc:docChg chg="modSld">
      <pc:chgData name="Nguyen Bui Trong Tin" userId="e8b171ad-d98b-49d5-bbe6-f86bd94206fe" providerId="ADAL" clId="{49680CAE-C747-432B-9A0F-DCC4E7EC1432}" dt="2021-11-17T01:31:57.276" v="5" actId="14100"/>
      <pc:docMkLst>
        <pc:docMk/>
      </pc:docMkLst>
      <pc:sldChg chg="modSp mod">
        <pc:chgData name="Nguyen Bui Trong Tin" userId="e8b171ad-d98b-49d5-bbe6-f86bd94206fe" providerId="ADAL" clId="{49680CAE-C747-432B-9A0F-DCC4E7EC1432}" dt="2021-11-17T00:56:55.768" v="3" actId="113"/>
        <pc:sldMkLst>
          <pc:docMk/>
          <pc:sldMk cId="691652435" sldId="292"/>
        </pc:sldMkLst>
        <pc:spChg chg="mod">
          <ac:chgData name="Nguyen Bui Trong Tin" userId="e8b171ad-d98b-49d5-bbe6-f86bd94206fe" providerId="ADAL" clId="{49680CAE-C747-432B-9A0F-DCC4E7EC1432}" dt="2021-11-17T00:56:55.768" v="3" actId="113"/>
          <ac:spMkLst>
            <pc:docMk/>
            <pc:sldMk cId="691652435" sldId="292"/>
            <ac:spMk id="4" creationId="{00000000-0000-0000-0000-000000000000}"/>
          </ac:spMkLst>
        </pc:spChg>
      </pc:sldChg>
      <pc:sldChg chg="modSp">
        <pc:chgData name="Nguyen Bui Trong Tin" userId="e8b171ad-d98b-49d5-bbe6-f86bd94206fe" providerId="ADAL" clId="{49680CAE-C747-432B-9A0F-DCC4E7EC1432}" dt="2021-11-17T01:31:57.276" v="5" actId="14100"/>
        <pc:sldMkLst>
          <pc:docMk/>
          <pc:sldMk cId="169298599" sldId="606"/>
        </pc:sldMkLst>
        <pc:picChg chg="mod">
          <ac:chgData name="Nguyen Bui Trong Tin" userId="e8b171ad-d98b-49d5-bbe6-f86bd94206fe" providerId="ADAL" clId="{49680CAE-C747-432B-9A0F-DCC4E7EC1432}" dt="2021-11-17T01:31:57.276" v="5" actId="14100"/>
          <ac:picMkLst>
            <pc:docMk/>
            <pc:sldMk cId="169298599" sldId="606"/>
            <ac:picMk id="7170" creationId="{00000000-0000-0000-0000-000000000000}"/>
          </ac:picMkLst>
        </pc:picChg>
      </pc:sldChg>
    </pc:docChg>
  </pc:docChgLst>
  <pc:docChgLst>
    <pc:chgData name="Nguyen Bui Trong Tin" userId="e8b171ad-d98b-49d5-bbe6-f86bd94206fe" providerId="ADAL" clId="{19163BEC-3D12-4695-999C-77132CA6DABB}"/>
    <pc:docChg chg="custSel modSld">
      <pc:chgData name="Nguyen Bui Trong Tin" userId="e8b171ad-d98b-49d5-bbe6-f86bd94206fe" providerId="ADAL" clId="{19163BEC-3D12-4695-999C-77132CA6DABB}" dt="2021-10-17T15:04:18.379" v="131" actId="14100"/>
      <pc:docMkLst>
        <pc:docMk/>
      </pc:docMkLst>
      <pc:sldChg chg="modSp mod">
        <pc:chgData name="Nguyen Bui Trong Tin" userId="e8b171ad-d98b-49d5-bbe6-f86bd94206fe" providerId="ADAL" clId="{19163BEC-3D12-4695-999C-77132CA6DABB}" dt="2021-10-17T15:04:18.379" v="131" actId="14100"/>
        <pc:sldMkLst>
          <pc:docMk/>
          <pc:sldMk cId="3621073366" sldId="304"/>
        </pc:sldMkLst>
        <pc:picChg chg="mod">
          <ac:chgData name="Nguyen Bui Trong Tin" userId="e8b171ad-d98b-49d5-bbe6-f86bd94206fe" providerId="ADAL" clId="{19163BEC-3D12-4695-999C-77132CA6DABB}" dt="2021-10-17T15:04:18.379" v="131" actId="14100"/>
          <ac:picMkLst>
            <pc:docMk/>
            <pc:sldMk cId="3621073366" sldId="304"/>
            <ac:picMk id="2" creationId="{6A132567-A760-4564-9597-B0B64BB8C6D0}"/>
          </ac:picMkLst>
        </pc:picChg>
      </pc:sldChg>
      <pc:sldChg chg="modNotesTx">
        <pc:chgData name="Nguyen Bui Trong Tin" userId="e8b171ad-d98b-49d5-bbe6-f86bd94206fe" providerId="ADAL" clId="{19163BEC-3D12-4695-999C-77132CA6DABB}" dt="2021-10-16T10:39:17.925" v="129" actId="20577"/>
        <pc:sldMkLst>
          <pc:docMk/>
          <pc:sldMk cId="852434246" sldId="313"/>
        </pc:sldMkLst>
      </pc:sldChg>
    </pc:docChg>
  </pc:docChgLst>
  <pc:docChgLst>
    <pc:chgData name="Nguyen Bui Trong Tin" userId="e8b171ad-d98b-49d5-bbe6-f86bd94206fe" providerId="ADAL" clId="{043784DF-85D8-4BA6-8558-BC44975A9047}"/>
    <pc:docChg chg="modSld">
      <pc:chgData name="Nguyen Bui Trong Tin" userId="e8b171ad-d98b-49d5-bbe6-f86bd94206fe" providerId="ADAL" clId="{043784DF-85D8-4BA6-8558-BC44975A9047}" dt="2021-09-26T00:55:43.278" v="10" actId="14100"/>
      <pc:docMkLst>
        <pc:docMk/>
      </pc:docMkLst>
      <pc:sldChg chg="modSp mod">
        <pc:chgData name="Nguyen Bui Trong Tin" userId="e8b171ad-d98b-49d5-bbe6-f86bd94206fe" providerId="ADAL" clId="{043784DF-85D8-4BA6-8558-BC44975A9047}" dt="2021-09-26T00:55:43.278" v="10" actId="14100"/>
        <pc:sldMkLst>
          <pc:docMk/>
          <pc:sldMk cId="3621073366" sldId="304"/>
        </pc:sldMkLst>
        <pc:picChg chg="mod">
          <ac:chgData name="Nguyen Bui Trong Tin" userId="e8b171ad-d98b-49d5-bbe6-f86bd94206fe" providerId="ADAL" clId="{043784DF-85D8-4BA6-8558-BC44975A9047}" dt="2021-09-26T00:55:43.278" v="10" actId="14100"/>
          <ac:picMkLst>
            <pc:docMk/>
            <pc:sldMk cId="3621073366" sldId="304"/>
            <ac:picMk id="2" creationId="{6A132567-A760-4564-9597-B0B64BB8C6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F43C9-D700-416B-97E6-6188F7F1C92D}" type="datetimeFigureOut">
              <a:rPr lang="en-GB" smtClean="0"/>
              <a:t>23/11/2021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2255DC-BED9-4435-847C-1D3FEDC62A07}" type="slidenum">
              <a:rPr lang="en-GB" smtClean="0"/>
              <a:t>‹#›</a:t>
            </a:fld>
            <a:endParaRPr lang="en-GB"/>
          </a:p>
        </p:txBody>
      </p:sp>
    </p:spTree>
    <p:extLst>
      <p:ext uri="{BB962C8B-B14F-4D97-AF65-F5344CB8AC3E}">
        <p14:creationId xmlns:p14="http://schemas.microsoft.com/office/powerpoint/2010/main" val="289394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cc</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2</a:t>
            </a:fld>
            <a:endParaRPr lang="en-GB"/>
          </a:p>
        </p:txBody>
      </p:sp>
    </p:spTree>
    <p:extLst>
      <p:ext uri="{BB962C8B-B14F-4D97-AF65-F5344CB8AC3E}">
        <p14:creationId xmlns:p14="http://schemas.microsoft.com/office/powerpoint/2010/main" val="4206090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BC</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17</a:t>
            </a:fld>
            <a:endParaRPr lang="en-GB"/>
          </a:p>
        </p:txBody>
      </p:sp>
    </p:spTree>
    <p:extLst>
      <p:ext uri="{BB962C8B-B14F-4D97-AF65-F5344CB8AC3E}">
        <p14:creationId xmlns:p14="http://schemas.microsoft.com/office/powerpoint/2010/main" val="2572981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dee</a:t>
            </a:r>
          </a:p>
        </p:txBody>
      </p:sp>
      <p:sp>
        <p:nvSpPr>
          <p:cNvPr id="4" name="Slide Number Placeholder 3"/>
          <p:cNvSpPr>
            <a:spLocks noGrp="1"/>
          </p:cNvSpPr>
          <p:nvPr>
            <p:ph type="sldNum" sz="quarter" idx="10"/>
          </p:nvPr>
        </p:nvSpPr>
        <p:spPr/>
        <p:txBody>
          <a:bodyPr/>
          <a:lstStyle/>
          <a:p>
            <a:fld id="{1E2255DC-BED9-4435-847C-1D3FEDC62A07}" type="slidenum">
              <a:rPr lang="en-GB" smtClean="0"/>
              <a:t>19</a:t>
            </a:fld>
            <a:endParaRPr lang="en-GB"/>
          </a:p>
        </p:txBody>
      </p:sp>
    </p:spTree>
    <p:extLst>
      <p:ext uri="{BB962C8B-B14F-4D97-AF65-F5344CB8AC3E}">
        <p14:creationId xmlns:p14="http://schemas.microsoft.com/office/powerpoint/2010/main" val="208371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
            </a:r>
          </a:p>
        </p:txBody>
      </p:sp>
      <p:sp>
        <p:nvSpPr>
          <p:cNvPr id="4" name="Slide Number Placeholder 3"/>
          <p:cNvSpPr>
            <a:spLocks noGrp="1"/>
          </p:cNvSpPr>
          <p:nvPr>
            <p:ph type="sldNum" sz="quarter" idx="10"/>
          </p:nvPr>
        </p:nvSpPr>
        <p:spPr/>
        <p:txBody>
          <a:bodyPr/>
          <a:lstStyle/>
          <a:p>
            <a:fld id="{1E2255DC-BED9-4435-847C-1D3FEDC62A07}" type="slidenum">
              <a:rPr lang="en-GB" smtClean="0"/>
              <a:t>20</a:t>
            </a:fld>
            <a:endParaRPr lang="en-GB"/>
          </a:p>
        </p:txBody>
      </p:sp>
    </p:spTree>
    <p:extLst>
      <p:ext uri="{BB962C8B-B14F-4D97-AF65-F5344CB8AC3E}">
        <p14:creationId xmlns:p14="http://schemas.microsoft.com/office/powerpoint/2010/main" val="70012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 (</a:t>
            </a:r>
            <a:r>
              <a:rPr lang="en-GB" dirty="0" err="1"/>
              <a:t>theo</a:t>
            </a:r>
            <a:r>
              <a:rPr lang="en-GB" dirty="0"/>
              <a:t> slide </a:t>
            </a:r>
            <a:r>
              <a:rPr lang="en-GB" dirty="0" err="1"/>
              <a:t>mới</a:t>
            </a:r>
            <a:r>
              <a:rPr lang="en-GB" dirty="0"/>
              <a:t> </a:t>
            </a:r>
            <a:r>
              <a:rPr lang="en-GB" dirty="0" err="1"/>
              <a:t>nhất</a:t>
            </a:r>
            <a:r>
              <a:rPr lang="en-GB" dirty="0"/>
              <a:t> </a:t>
            </a:r>
            <a:r>
              <a:rPr lang="en-GB" dirty="0" err="1"/>
              <a:t>của</a:t>
            </a:r>
            <a:r>
              <a:rPr lang="en-GB" dirty="0"/>
              <a:t> </a:t>
            </a:r>
            <a:r>
              <a:rPr lang="en-GB" dirty="0" err="1"/>
              <a:t>thầy</a:t>
            </a:r>
            <a:r>
              <a:rPr lang="en-GB" dirty="0"/>
              <a:t> Long) (</a:t>
            </a:r>
            <a:r>
              <a:rPr lang="en-GB" dirty="0" err="1"/>
              <a:t>Sách</a:t>
            </a:r>
            <a:r>
              <a:rPr lang="en-GB" dirty="0"/>
              <a:t> </a:t>
            </a:r>
            <a:r>
              <a:rPr lang="en-GB" dirty="0" err="1"/>
              <a:t>cũ</a:t>
            </a:r>
            <a:r>
              <a:rPr lang="en-GB" dirty="0"/>
              <a:t> </a:t>
            </a:r>
            <a:r>
              <a:rPr lang="en-GB" dirty="0" err="1"/>
              <a:t>thì</a:t>
            </a:r>
            <a:r>
              <a:rPr lang="en-GB" dirty="0"/>
              <a:t> </a:t>
            </a:r>
            <a:r>
              <a:rPr lang="en-GB" dirty="0" err="1"/>
              <a:t>chọn</a:t>
            </a:r>
            <a:r>
              <a:rPr lang="en-GB" dirty="0"/>
              <a:t> C)</a:t>
            </a:r>
          </a:p>
          <a:p>
            <a:r>
              <a:rPr lang="en-GB" dirty="0" err="1"/>
              <a:t>db</a:t>
            </a:r>
            <a:endParaRPr lang="en-GB" dirty="0"/>
          </a:p>
        </p:txBody>
      </p:sp>
      <p:sp>
        <p:nvSpPr>
          <p:cNvPr id="4" name="Slide Number Placeholder 3"/>
          <p:cNvSpPr>
            <a:spLocks noGrp="1"/>
          </p:cNvSpPr>
          <p:nvPr>
            <p:ph type="sldNum" sz="quarter" idx="10"/>
          </p:nvPr>
        </p:nvSpPr>
        <p:spPr/>
        <p:txBody>
          <a:bodyPr/>
          <a:lstStyle/>
          <a:p>
            <a:fld id="{1E2255DC-BED9-4435-847C-1D3FEDC62A07}" type="slidenum">
              <a:rPr lang="en-GB" smtClean="0"/>
              <a:t>24</a:t>
            </a:fld>
            <a:endParaRPr lang="en-GB"/>
          </a:p>
        </p:txBody>
      </p:sp>
    </p:spTree>
    <p:extLst>
      <p:ext uri="{BB962C8B-B14F-4D97-AF65-F5344CB8AC3E}">
        <p14:creationId xmlns:p14="http://schemas.microsoft.com/office/powerpoint/2010/main" val="794417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26</a:t>
            </a:fld>
            <a:endParaRPr lang="en-GB"/>
          </a:p>
        </p:txBody>
      </p:sp>
    </p:spTree>
    <p:extLst>
      <p:ext uri="{BB962C8B-B14F-4D97-AF65-F5344CB8AC3E}">
        <p14:creationId xmlns:p14="http://schemas.microsoft.com/office/powerpoint/2010/main" val="161913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Ee</a:t>
            </a:r>
            <a:r>
              <a:rPr lang="en-GB" dirty="0"/>
              <a:t> (do </a:t>
            </a:r>
            <a:r>
              <a:rPr lang="en-GB" dirty="0" err="1"/>
              <a:t>nhiều</a:t>
            </a:r>
            <a:r>
              <a:rPr lang="en-GB" dirty="0"/>
              <a:t> </a:t>
            </a:r>
            <a:r>
              <a:rPr lang="en-GB" dirty="0" err="1"/>
              <a:t>khối</a:t>
            </a:r>
            <a:r>
              <a:rPr lang="en-GB" dirty="0"/>
              <a:t> u </a:t>
            </a:r>
            <a:r>
              <a:rPr lang="en-GB" dirty="0" err="1"/>
              <a:t>nhỏ</a:t>
            </a:r>
            <a:r>
              <a:rPr lang="en-GB" dirty="0"/>
              <a:t>)</a:t>
            </a:r>
          </a:p>
          <a:p>
            <a:r>
              <a:rPr lang="en-GB" dirty="0" err="1"/>
              <a:t>Câu</a:t>
            </a:r>
            <a:r>
              <a:rPr lang="en-GB" dirty="0"/>
              <a:t> 18 </a:t>
            </a:r>
            <a:r>
              <a:rPr lang="en-GB" dirty="0" err="1"/>
              <a:t>là</a:t>
            </a:r>
            <a:r>
              <a:rPr lang="en-GB" dirty="0"/>
              <a:t> Y13 </a:t>
            </a:r>
            <a:r>
              <a:rPr lang="en-GB" dirty="0" err="1"/>
              <a:t>lần</a:t>
            </a:r>
            <a:r>
              <a:rPr lang="en-GB" dirty="0"/>
              <a:t> 2 </a:t>
            </a:r>
            <a:r>
              <a:rPr lang="en-GB" dirty="0" err="1"/>
              <a:t>chọn</a:t>
            </a:r>
            <a:r>
              <a:rPr lang="en-GB" dirty="0"/>
              <a:t> c</a:t>
            </a:r>
          </a:p>
        </p:txBody>
      </p:sp>
      <p:sp>
        <p:nvSpPr>
          <p:cNvPr id="4" name="Slide Number Placeholder 3"/>
          <p:cNvSpPr>
            <a:spLocks noGrp="1"/>
          </p:cNvSpPr>
          <p:nvPr>
            <p:ph type="sldNum" sz="quarter" idx="10"/>
          </p:nvPr>
        </p:nvSpPr>
        <p:spPr/>
        <p:txBody>
          <a:bodyPr/>
          <a:lstStyle/>
          <a:p>
            <a:fld id="{1E2255DC-BED9-4435-847C-1D3FEDC62A07}" type="slidenum">
              <a:rPr lang="en-GB" smtClean="0"/>
              <a:t>28</a:t>
            </a:fld>
            <a:endParaRPr lang="en-GB"/>
          </a:p>
        </p:txBody>
      </p:sp>
    </p:spTree>
    <p:extLst>
      <p:ext uri="{BB962C8B-B14F-4D97-AF65-F5344CB8AC3E}">
        <p14:creationId xmlns:p14="http://schemas.microsoft.com/office/powerpoint/2010/main" val="309665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cd</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30</a:t>
            </a:fld>
            <a:endParaRPr lang="en-GB"/>
          </a:p>
        </p:txBody>
      </p:sp>
    </p:spTree>
    <p:extLst>
      <p:ext uri="{BB962C8B-B14F-4D97-AF65-F5344CB8AC3E}">
        <p14:creationId xmlns:p14="http://schemas.microsoft.com/office/powerpoint/2010/main" val="3129833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Ce (PIVKA II </a:t>
            </a:r>
            <a:r>
              <a:rPr lang="en-GB" err="1"/>
              <a:t>và</a:t>
            </a:r>
            <a:r>
              <a:rPr lang="en-GB"/>
              <a:t> DCP </a:t>
            </a:r>
            <a:r>
              <a:rPr lang="en-GB" err="1"/>
              <a:t>là</a:t>
            </a:r>
            <a:r>
              <a:rPr lang="en-GB"/>
              <a:t> 1)</a:t>
            </a:r>
          </a:p>
        </p:txBody>
      </p:sp>
      <p:sp>
        <p:nvSpPr>
          <p:cNvPr id="4" name="Slide Number Placeholder 3"/>
          <p:cNvSpPr>
            <a:spLocks noGrp="1"/>
          </p:cNvSpPr>
          <p:nvPr>
            <p:ph type="sldNum" sz="quarter" idx="10"/>
          </p:nvPr>
        </p:nvSpPr>
        <p:spPr/>
        <p:txBody>
          <a:bodyPr/>
          <a:lstStyle/>
          <a:p>
            <a:fld id="{1E2255DC-BED9-4435-847C-1D3FEDC62A07}" type="slidenum">
              <a:rPr lang="en-GB" smtClean="0"/>
              <a:t>34</a:t>
            </a:fld>
            <a:endParaRPr lang="en-GB"/>
          </a:p>
        </p:txBody>
      </p:sp>
    </p:spTree>
    <p:extLst>
      <p:ext uri="{BB962C8B-B14F-4D97-AF65-F5344CB8AC3E}">
        <p14:creationId xmlns:p14="http://schemas.microsoft.com/office/powerpoint/2010/main" val="775498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ed</a:t>
            </a:r>
          </a:p>
        </p:txBody>
      </p:sp>
      <p:sp>
        <p:nvSpPr>
          <p:cNvPr id="4" name="Slide Number Placeholder 3"/>
          <p:cNvSpPr>
            <a:spLocks noGrp="1"/>
          </p:cNvSpPr>
          <p:nvPr>
            <p:ph type="sldNum" sz="quarter" idx="10"/>
          </p:nvPr>
        </p:nvSpPr>
        <p:spPr/>
        <p:txBody>
          <a:bodyPr/>
          <a:lstStyle/>
          <a:p>
            <a:fld id="{1E2255DC-BED9-4435-847C-1D3FEDC62A07}" type="slidenum">
              <a:rPr lang="en-GB" smtClean="0"/>
              <a:t>35</a:t>
            </a:fld>
            <a:endParaRPr lang="en-GB"/>
          </a:p>
        </p:txBody>
      </p:sp>
    </p:spTree>
    <p:extLst>
      <p:ext uri="{BB962C8B-B14F-4D97-AF65-F5344CB8AC3E}">
        <p14:creationId xmlns:p14="http://schemas.microsoft.com/office/powerpoint/2010/main" val="1053128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ee</a:t>
            </a:r>
          </a:p>
        </p:txBody>
      </p:sp>
      <p:sp>
        <p:nvSpPr>
          <p:cNvPr id="4" name="Slide Number Placeholder 3"/>
          <p:cNvSpPr>
            <a:spLocks noGrp="1"/>
          </p:cNvSpPr>
          <p:nvPr>
            <p:ph type="sldNum" sz="quarter" idx="10"/>
          </p:nvPr>
        </p:nvSpPr>
        <p:spPr/>
        <p:txBody>
          <a:bodyPr/>
          <a:lstStyle/>
          <a:p>
            <a:fld id="{1E2255DC-BED9-4435-847C-1D3FEDC62A07}" type="slidenum">
              <a:rPr lang="en-GB" smtClean="0"/>
              <a:t>36</a:t>
            </a:fld>
            <a:endParaRPr lang="en-GB"/>
          </a:p>
        </p:txBody>
      </p:sp>
    </p:spTree>
    <p:extLst>
      <p:ext uri="{BB962C8B-B14F-4D97-AF65-F5344CB8AC3E}">
        <p14:creationId xmlns:p14="http://schemas.microsoft.com/office/powerpoint/2010/main" val="123025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cc</a:t>
            </a:r>
          </a:p>
        </p:txBody>
      </p:sp>
      <p:sp>
        <p:nvSpPr>
          <p:cNvPr id="4" name="Slide Number Placeholder 3"/>
          <p:cNvSpPr>
            <a:spLocks noGrp="1"/>
          </p:cNvSpPr>
          <p:nvPr>
            <p:ph type="sldNum" sz="quarter" idx="10"/>
          </p:nvPr>
        </p:nvSpPr>
        <p:spPr/>
        <p:txBody>
          <a:bodyPr/>
          <a:lstStyle/>
          <a:p>
            <a:fld id="{1E2255DC-BED9-4435-847C-1D3FEDC62A07}" type="slidenum">
              <a:rPr lang="en-GB" smtClean="0"/>
              <a:t>4</a:t>
            </a:fld>
            <a:endParaRPr lang="en-GB"/>
          </a:p>
        </p:txBody>
      </p:sp>
    </p:spTree>
    <p:extLst>
      <p:ext uri="{BB962C8B-B14F-4D97-AF65-F5344CB8AC3E}">
        <p14:creationId xmlns:p14="http://schemas.microsoft.com/office/powerpoint/2010/main" val="2229466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a:t>
            </a:r>
          </a:p>
        </p:txBody>
      </p:sp>
      <p:sp>
        <p:nvSpPr>
          <p:cNvPr id="4" name="Slide Number Placeholder 3"/>
          <p:cNvSpPr>
            <a:spLocks noGrp="1"/>
          </p:cNvSpPr>
          <p:nvPr>
            <p:ph type="sldNum" sz="quarter" idx="10"/>
          </p:nvPr>
        </p:nvSpPr>
        <p:spPr/>
        <p:txBody>
          <a:bodyPr/>
          <a:lstStyle/>
          <a:p>
            <a:fld id="{1E2255DC-BED9-4435-847C-1D3FEDC62A07}" type="slidenum">
              <a:rPr lang="en-GB" smtClean="0"/>
              <a:t>37</a:t>
            </a:fld>
            <a:endParaRPr lang="en-GB"/>
          </a:p>
        </p:txBody>
      </p:sp>
    </p:spTree>
    <p:extLst>
      <p:ext uri="{BB962C8B-B14F-4D97-AF65-F5344CB8AC3E}">
        <p14:creationId xmlns:p14="http://schemas.microsoft.com/office/powerpoint/2010/main" val="281645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a:t>
            </a:r>
            <a:r>
              <a:rPr lang="en-GB" err="1"/>
              <a:t>vàng</a:t>
            </a:r>
            <a:r>
              <a:rPr lang="en-GB"/>
              <a:t> da, </a:t>
            </a:r>
            <a:r>
              <a:rPr lang="en-GB" err="1"/>
              <a:t>không</a:t>
            </a:r>
            <a:r>
              <a:rPr lang="en-GB"/>
              <a:t> </a:t>
            </a:r>
            <a:r>
              <a:rPr lang="en-GB" err="1"/>
              <a:t>đau</a:t>
            </a:r>
            <a:r>
              <a:rPr lang="en-GB"/>
              <a:t> </a:t>
            </a:r>
            <a:r>
              <a:rPr lang="en-GB" err="1"/>
              <a:t>bụng</a:t>
            </a:r>
            <a:r>
              <a:rPr lang="en-GB"/>
              <a:t>, </a:t>
            </a:r>
            <a:r>
              <a:rPr lang="en-GB" err="1"/>
              <a:t>đầu</a:t>
            </a:r>
            <a:r>
              <a:rPr lang="en-GB"/>
              <a:t> </a:t>
            </a:r>
            <a:r>
              <a:rPr lang="en-GB" err="1"/>
              <a:t>tay</a:t>
            </a:r>
            <a:r>
              <a:rPr lang="en-GB"/>
              <a:t> </a:t>
            </a:r>
            <a:r>
              <a:rPr lang="en-GB" err="1"/>
              <a:t>siêu</a:t>
            </a:r>
            <a:r>
              <a:rPr lang="en-GB"/>
              <a:t> </a:t>
            </a:r>
            <a:r>
              <a:rPr lang="en-GB" err="1"/>
              <a:t>âm</a:t>
            </a:r>
            <a:r>
              <a:rPr lang="en-GB"/>
              <a:t>, k </a:t>
            </a:r>
            <a:r>
              <a:rPr lang="en-GB" err="1"/>
              <a:t>vàng</a:t>
            </a:r>
            <a:r>
              <a:rPr lang="en-GB"/>
              <a:t> da </a:t>
            </a:r>
            <a:r>
              <a:rPr lang="en-GB" err="1"/>
              <a:t>thì</a:t>
            </a:r>
            <a:r>
              <a:rPr lang="en-GB"/>
              <a:t> </a:t>
            </a:r>
            <a:r>
              <a:rPr lang="en-GB" err="1"/>
              <a:t>nội</a:t>
            </a:r>
            <a:r>
              <a:rPr lang="en-GB"/>
              <a:t> </a:t>
            </a:r>
            <a:r>
              <a:rPr lang="en-GB" err="1"/>
              <a:t>soi</a:t>
            </a:r>
            <a:r>
              <a:rPr lang="en-GB"/>
              <a:t>)</a:t>
            </a:r>
          </a:p>
        </p:txBody>
      </p:sp>
      <p:sp>
        <p:nvSpPr>
          <p:cNvPr id="4" name="Slide Number Placeholder 3"/>
          <p:cNvSpPr>
            <a:spLocks noGrp="1"/>
          </p:cNvSpPr>
          <p:nvPr>
            <p:ph type="sldNum" sz="quarter" idx="10"/>
          </p:nvPr>
        </p:nvSpPr>
        <p:spPr/>
        <p:txBody>
          <a:bodyPr/>
          <a:lstStyle/>
          <a:p>
            <a:fld id="{1E2255DC-BED9-4435-847C-1D3FEDC62A07}" type="slidenum">
              <a:rPr lang="en-GB" smtClean="0"/>
              <a:t>39</a:t>
            </a:fld>
            <a:endParaRPr lang="en-GB"/>
          </a:p>
        </p:txBody>
      </p:sp>
    </p:spTree>
    <p:extLst>
      <p:ext uri="{BB962C8B-B14F-4D97-AF65-F5344CB8AC3E}">
        <p14:creationId xmlns:p14="http://schemas.microsoft.com/office/powerpoint/2010/main" val="249646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Dcd, TOCE (</a:t>
            </a:r>
            <a:r>
              <a:rPr lang="en-GB" err="1"/>
              <a:t>lipidol</a:t>
            </a:r>
            <a:r>
              <a:rPr lang="en-GB"/>
              <a:t>)= TACE= </a:t>
            </a:r>
            <a:r>
              <a:rPr lang="en-GB" err="1"/>
              <a:t>cTACE</a:t>
            </a:r>
            <a:r>
              <a:rPr lang="en-GB"/>
              <a:t>, </a:t>
            </a:r>
          </a:p>
        </p:txBody>
      </p:sp>
      <p:sp>
        <p:nvSpPr>
          <p:cNvPr id="4" name="Slide Number Placeholder 3"/>
          <p:cNvSpPr>
            <a:spLocks noGrp="1"/>
          </p:cNvSpPr>
          <p:nvPr>
            <p:ph type="sldNum" sz="quarter" idx="10"/>
          </p:nvPr>
        </p:nvSpPr>
        <p:spPr/>
        <p:txBody>
          <a:bodyPr/>
          <a:lstStyle/>
          <a:p>
            <a:fld id="{1E2255DC-BED9-4435-847C-1D3FEDC62A07}" type="slidenum">
              <a:rPr lang="en-GB" smtClean="0"/>
              <a:t>40</a:t>
            </a:fld>
            <a:endParaRPr lang="en-GB"/>
          </a:p>
        </p:txBody>
      </p:sp>
    </p:spTree>
    <p:extLst>
      <p:ext uri="{BB962C8B-B14F-4D97-AF65-F5344CB8AC3E}">
        <p14:creationId xmlns:p14="http://schemas.microsoft.com/office/powerpoint/2010/main" val="383493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dcd</a:t>
            </a:r>
          </a:p>
        </p:txBody>
      </p:sp>
      <p:sp>
        <p:nvSpPr>
          <p:cNvPr id="4" name="Slide Number Placeholder 3"/>
          <p:cNvSpPr>
            <a:spLocks noGrp="1"/>
          </p:cNvSpPr>
          <p:nvPr>
            <p:ph type="sldNum" sz="quarter" idx="10"/>
          </p:nvPr>
        </p:nvSpPr>
        <p:spPr/>
        <p:txBody>
          <a:bodyPr/>
          <a:lstStyle/>
          <a:p>
            <a:fld id="{1E2255DC-BED9-4435-847C-1D3FEDC62A07}" type="slidenum">
              <a:rPr lang="en-GB" smtClean="0"/>
              <a:t>41</a:t>
            </a:fld>
            <a:endParaRPr lang="en-GB"/>
          </a:p>
        </p:txBody>
      </p:sp>
    </p:spTree>
    <p:extLst>
      <p:ext uri="{BB962C8B-B14F-4D97-AF65-F5344CB8AC3E}">
        <p14:creationId xmlns:p14="http://schemas.microsoft.com/office/powerpoint/2010/main" val="584507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US" err="1"/>
              <a:t>thiếu</a:t>
            </a:r>
            <a:r>
              <a:rPr lang="en-US"/>
              <a:t> </a:t>
            </a:r>
            <a:r>
              <a:rPr lang="en-US" err="1"/>
              <a:t>máu</a:t>
            </a:r>
            <a:r>
              <a:rPr lang="en-US"/>
              <a:t> </a:t>
            </a:r>
            <a:r>
              <a:rPr lang="en-US" err="1"/>
              <a:t>tán</a:t>
            </a:r>
            <a:r>
              <a:rPr lang="en-US"/>
              <a:t> </a:t>
            </a:r>
            <a:r>
              <a:rPr lang="en-US" err="1"/>
              <a:t>huyết</a:t>
            </a:r>
            <a:r>
              <a:rPr lang="en-US"/>
              <a:t>)</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43</a:t>
            </a:fld>
            <a:endParaRPr lang="en-GB"/>
          </a:p>
        </p:txBody>
      </p:sp>
    </p:spTree>
    <p:extLst>
      <p:ext uri="{BB962C8B-B14F-4D97-AF65-F5344CB8AC3E}">
        <p14:creationId xmlns:p14="http://schemas.microsoft.com/office/powerpoint/2010/main" val="890010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cee</a:t>
            </a:r>
          </a:p>
        </p:txBody>
      </p:sp>
      <p:sp>
        <p:nvSpPr>
          <p:cNvPr id="4" name="Slide Number Placeholder 3"/>
          <p:cNvSpPr>
            <a:spLocks noGrp="1"/>
          </p:cNvSpPr>
          <p:nvPr>
            <p:ph type="sldNum" sz="quarter" idx="10"/>
          </p:nvPr>
        </p:nvSpPr>
        <p:spPr/>
        <p:txBody>
          <a:bodyPr/>
          <a:lstStyle/>
          <a:p>
            <a:fld id="{1E2255DC-BED9-4435-847C-1D3FEDC62A07}" type="slidenum">
              <a:rPr lang="en-GB" smtClean="0"/>
              <a:t>45</a:t>
            </a:fld>
            <a:endParaRPr lang="en-GB"/>
          </a:p>
        </p:txBody>
      </p:sp>
    </p:spTree>
    <p:extLst>
      <p:ext uri="{BB962C8B-B14F-4D97-AF65-F5344CB8AC3E}">
        <p14:creationId xmlns:p14="http://schemas.microsoft.com/office/powerpoint/2010/main" val="3727007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ec</a:t>
            </a:r>
          </a:p>
        </p:txBody>
      </p:sp>
      <p:sp>
        <p:nvSpPr>
          <p:cNvPr id="4" name="Slide Number Placeholder 3"/>
          <p:cNvSpPr>
            <a:spLocks noGrp="1"/>
          </p:cNvSpPr>
          <p:nvPr>
            <p:ph type="sldNum" sz="quarter" idx="10"/>
          </p:nvPr>
        </p:nvSpPr>
        <p:spPr/>
        <p:txBody>
          <a:bodyPr/>
          <a:lstStyle/>
          <a:p>
            <a:fld id="{1E2255DC-BED9-4435-847C-1D3FEDC62A07}" type="slidenum">
              <a:rPr lang="en-GB" smtClean="0"/>
              <a:t>46</a:t>
            </a:fld>
            <a:endParaRPr lang="en-GB"/>
          </a:p>
        </p:txBody>
      </p:sp>
    </p:spTree>
    <p:extLst>
      <p:ext uri="{BB962C8B-B14F-4D97-AF65-F5344CB8AC3E}">
        <p14:creationId xmlns:p14="http://schemas.microsoft.com/office/powerpoint/2010/main" val="3710423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a:t>
            </a:r>
          </a:p>
        </p:txBody>
      </p:sp>
      <p:sp>
        <p:nvSpPr>
          <p:cNvPr id="4" name="Slide Number Placeholder 3"/>
          <p:cNvSpPr>
            <a:spLocks noGrp="1"/>
          </p:cNvSpPr>
          <p:nvPr>
            <p:ph type="sldNum" sz="quarter" idx="10"/>
          </p:nvPr>
        </p:nvSpPr>
        <p:spPr/>
        <p:txBody>
          <a:bodyPr/>
          <a:lstStyle/>
          <a:p>
            <a:fld id="{1E2255DC-BED9-4435-847C-1D3FEDC62A07}" type="slidenum">
              <a:rPr lang="en-GB" smtClean="0"/>
              <a:t>47</a:t>
            </a:fld>
            <a:endParaRPr lang="en-GB"/>
          </a:p>
        </p:txBody>
      </p:sp>
    </p:spTree>
    <p:extLst>
      <p:ext uri="{BB962C8B-B14F-4D97-AF65-F5344CB8AC3E}">
        <p14:creationId xmlns:p14="http://schemas.microsoft.com/office/powerpoint/2010/main" val="3036500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a:t>
            </a:r>
          </a:p>
        </p:txBody>
      </p:sp>
      <p:sp>
        <p:nvSpPr>
          <p:cNvPr id="4" name="Slide Number Placeholder 3"/>
          <p:cNvSpPr>
            <a:spLocks noGrp="1"/>
          </p:cNvSpPr>
          <p:nvPr>
            <p:ph type="sldNum" sz="quarter" idx="10"/>
          </p:nvPr>
        </p:nvSpPr>
        <p:spPr/>
        <p:txBody>
          <a:bodyPr/>
          <a:lstStyle/>
          <a:p>
            <a:fld id="{1E2255DC-BED9-4435-847C-1D3FEDC62A07}" type="slidenum">
              <a:rPr lang="en-GB" smtClean="0"/>
              <a:t>49</a:t>
            </a:fld>
            <a:endParaRPr lang="en-GB"/>
          </a:p>
        </p:txBody>
      </p:sp>
    </p:spTree>
    <p:extLst>
      <p:ext uri="{BB962C8B-B14F-4D97-AF65-F5344CB8AC3E}">
        <p14:creationId xmlns:p14="http://schemas.microsoft.com/office/powerpoint/2010/main" val="2463808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Ab (&gt;=5cm </a:t>
            </a:r>
            <a:r>
              <a:rPr lang="en-GB" err="1"/>
              <a:t>nội</a:t>
            </a:r>
            <a:r>
              <a:rPr lang="en-GB"/>
              <a:t> + </a:t>
            </a:r>
            <a:r>
              <a:rPr lang="en-GB" err="1"/>
              <a:t>chọc</a:t>
            </a:r>
            <a:r>
              <a:rPr lang="en-GB"/>
              <a:t>, </a:t>
            </a:r>
            <a:r>
              <a:rPr lang="en-GB" err="1"/>
              <a:t>sát</a:t>
            </a:r>
            <a:r>
              <a:rPr lang="en-GB"/>
              <a:t> </a:t>
            </a:r>
            <a:r>
              <a:rPr lang="en-GB" err="1"/>
              <a:t>bề</a:t>
            </a:r>
            <a:r>
              <a:rPr lang="en-GB"/>
              <a:t> </a:t>
            </a:r>
            <a:r>
              <a:rPr lang="en-GB" err="1"/>
              <a:t>mặt</a:t>
            </a:r>
            <a:r>
              <a:rPr lang="en-GB"/>
              <a:t>, </a:t>
            </a:r>
            <a:r>
              <a:rPr lang="en-GB" err="1"/>
              <a:t>hóa</a:t>
            </a:r>
            <a:r>
              <a:rPr lang="en-GB"/>
              <a:t> </a:t>
            </a:r>
            <a:r>
              <a:rPr lang="en-GB" err="1"/>
              <a:t>lỏng</a:t>
            </a:r>
            <a:r>
              <a:rPr lang="en-GB"/>
              <a:t> </a:t>
            </a:r>
            <a:r>
              <a:rPr lang="en-GB" err="1"/>
              <a:t>dễ</a:t>
            </a:r>
            <a:r>
              <a:rPr lang="en-GB"/>
              <a:t> </a:t>
            </a:r>
            <a:r>
              <a:rPr lang="en-GB" err="1"/>
              <a:t>chọc</a:t>
            </a:r>
            <a:r>
              <a:rPr lang="en-GB"/>
              <a:t>, 10cm </a:t>
            </a:r>
            <a:r>
              <a:rPr lang="en-GB" err="1"/>
              <a:t>chọc</a:t>
            </a:r>
            <a:r>
              <a:rPr lang="en-GB"/>
              <a:t>, 4-7 </a:t>
            </a:r>
            <a:r>
              <a:rPr lang="en-GB" err="1"/>
              <a:t>là</a:t>
            </a:r>
            <a:r>
              <a:rPr lang="en-GB"/>
              <a:t> AX </a:t>
            </a:r>
            <a:r>
              <a:rPr lang="en-GB" err="1"/>
              <a:t>ruột</a:t>
            </a:r>
            <a:r>
              <a:rPr lang="en-GB"/>
              <a:t> </a:t>
            </a:r>
            <a:r>
              <a:rPr lang="en-GB" err="1"/>
              <a:t>th</a:t>
            </a:r>
            <a:r>
              <a:rPr lang="en-US" err="1"/>
              <a:t>ừa</a:t>
            </a:r>
            <a:r>
              <a:rPr lang="en-US"/>
              <a:t>)</a:t>
            </a:r>
            <a:endParaRPr lang="en-GB"/>
          </a:p>
        </p:txBody>
      </p:sp>
      <p:sp>
        <p:nvSpPr>
          <p:cNvPr id="4" name="Slide Number Placeholder 3"/>
          <p:cNvSpPr>
            <a:spLocks noGrp="1"/>
          </p:cNvSpPr>
          <p:nvPr>
            <p:ph type="sldNum" sz="quarter" idx="10"/>
          </p:nvPr>
        </p:nvSpPr>
        <p:spPr/>
        <p:txBody>
          <a:bodyPr/>
          <a:lstStyle/>
          <a:p>
            <a:fld id="{1E2255DC-BED9-4435-847C-1D3FEDC62A07}" type="slidenum">
              <a:rPr lang="en-GB" smtClean="0"/>
              <a:t>50</a:t>
            </a:fld>
            <a:endParaRPr lang="en-GB"/>
          </a:p>
        </p:txBody>
      </p:sp>
    </p:spTree>
    <p:extLst>
      <p:ext uri="{BB962C8B-B14F-4D97-AF65-F5344CB8AC3E}">
        <p14:creationId xmlns:p14="http://schemas.microsoft.com/office/powerpoint/2010/main" val="357865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E2255DC-BED9-4435-847C-1D3FEDC62A07}" type="slidenum">
              <a:rPr lang="en-GB" smtClean="0"/>
              <a:t>5</a:t>
            </a:fld>
            <a:endParaRPr lang="en-GB"/>
          </a:p>
        </p:txBody>
      </p:sp>
    </p:spTree>
    <p:extLst>
      <p:ext uri="{BB962C8B-B14F-4D97-AF65-F5344CB8AC3E}">
        <p14:creationId xmlns:p14="http://schemas.microsoft.com/office/powerpoint/2010/main" val="273296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dae</a:t>
            </a:r>
          </a:p>
        </p:txBody>
      </p:sp>
      <p:sp>
        <p:nvSpPr>
          <p:cNvPr id="4" name="Slide Number Placeholder 3"/>
          <p:cNvSpPr>
            <a:spLocks noGrp="1"/>
          </p:cNvSpPr>
          <p:nvPr>
            <p:ph type="sldNum" sz="quarter" idx="10"/>
          </p:nvPr>
        </p:nvSpPr>
        <p:spPr/>
        <p:txBody>
          <a:bodyPr/>
          <a:lstStyle/>
          <a:p>
            <a:fld id="{1E2255DC-BED9-4435-847C-1D3FEDC62A07}" type="slidenum">
              <a:rPr lang="en-GB" smtClean="0"/>
              <a:t>51</a:t>
            </a:fld>
            <a:endParaRPr lang="en-GB"/>
          </a:p>
        </p:txBody>
      </p:sp>
    </p:spTree>
    <p:extLst>
      <p:ext uri="{BB962C8B-B14F-4D97-AF65-F5344CB8AC3E}">
        <p14:creationId xmlns:p14="http://schemas.microsoft.com/office/powerpoint/2010/main" val="2397572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ba</a:t>
            </a:r>
          </a:p>
        </p:txBody>
      </p:sp>
      <p:sp>
        <p:nvSpPr>
          <p:cNvPr id="4" name="Slide Number Placeholder 3"/>
          <p:cNvSpPr>
            <a:spLocks noGrp="1"/>
          </p:cNvSpPr>
          <p:nvPr>
            <p:ph type="sldNum" sz="quarter" idx="10"/>
          </p:nvPr>
        </p:nvSpPr>
        <p:spPr/>
        <p:txBody>
          <a:bodyPr/>
          <a:lstStyle/>
          <a:p>
            <a:fld id="{1E2255DC-BED9-4435-847C-1D3FEDC62A07}" type="slidenum">
              <a:rPr lang="en-GB" smtClean="0"/>
              <a:t>52</a:t>
            </a:fld>
            <a:endParaRPr lang="en-GB"/>
          </a:p>
        </p:txBody>
      </p:sp>
    </p:spTree>
    <p:extLst>
      <p:ext uri="{BB962C8B-B14F-4D97-AF65-F5344CB8AC3E}">
        <p14:creationId xmlns:p14="http://schemas.microsoft.com/office/powerpoint/2010/main" val="4060012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a:t>
            </a:r>
          </a:p>
        </p:txBody>
      </p:sp>
      <p:sp>
        <p:nvSpPr>
          <p:cNvPr id="4" name="Slide Number Placeholder 3"/>
          <p:cNvSpPr>
            <a:spLocks noGrp="1"/>
          </p:cNvSpPr>
          <p:nvPr>
            <p:ph type="sldNum" sz="quarter" idx="10"/>
          </p:nvPr>
        </p:nvSpPr>
        <p:spPr/>
        <p:txBody>
          <a:bodyPr/>
          <a:lstStyle/>
          <a:p>
            <a:fld id="{1E2255DC-BED9-4435-847C-1D3FEDC62A07}" type="slidenum">
              <a:rPr lang="en-GB" smtClean="0"/>
              <a:t>54</a:t>
            </a:fld>
            <a:endParaRPr lang="en-GB"/>
          </a:p>
        </p:txBody>
      </p:sp>
    </p:spTree>
    <p:extLst>
      <p:ext uri="{BB962C8B-B14F-4D97-AF65-F5344CB8AC3E}">
        <p14:creationId xmlns:p14="http://schemas.microsoft.com/office/powerpoint/2010/main" val="1904009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a:t>
            </a:r>
          </a:p>
        </p:txBody>
      </p:sp>
      <p:sp>
        <p:nvSpPr>
          <p:cNvPr id="4" name="Slide Number Placeholder 3"/>
          <p:cNvSpPr>
            <a:spLocks noGrp="1"/>
          </p:cNvSpPr>
          <p:nvPr>
            <p:ph type="sldNum" sz="quarter" idx="10"/>
          </p:nvPr>
        </p:nvSpPr>
        <p:spPr/>
        <p:txBody>
          <a:bodyPr/>
          <a:lstStyle/>
          <a:p>
            <a:fld id="{1E2255DC-BED9-4435-847C-1D3FEDC62A07}" type="slidenum">
              <a:rPr lang="en-GB" smtClean="0"/>
              <a:t>55</a:t>
            </a:fld>
            <a:endParaRPr lang="en-GB"/>
          </a:p>
        </p:txBody>
      </p:sp>
    </p:spTree>
    <p:extLst>
      <p:ext uri="{BB962C8B-B14F-4D97-AF65-F5344CB8AC3E}">
        <p14:creationId xmlns:p14="http://schemas.microsoft.com/office/powerpoint/2010/main" val="297257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cb</a:t>
            </a:r>
          </a:p>
        </p:txBody>
      </p:sp>
      <p:sp>
        <p:nvSpPr>
          <p:cNvPr id="4" name="Slide Number Placeholder 3"/>
          <p:cNvSpPr>
            <a:spLocks noGrp="1"/>
          </p:cNvSpPr>
          <p:nvPr>
            <p:ph type="sldNum" sz="quarter" idx="10"/>
          </p:nvPr>
        </p:nvSpPr>
        <p:spPr/>
        <p:txBody>
          <a:bodyPr/>
          <a:lstStyle/>
          <a:p>
            <a:fld id="{1E2255DC-BED9-4435-847C-1D3FEDC62A07}" type="slidenum">
              <a:rPr lang="en-GB" smtClean="0"/>
              <a:t>56</a:t>
            </a:fld>
            <a:endParaRPr lang="en-GB"/>
          </a:p>
        </p:txBody>
      </p:sp>
    </p:spTree>
    <p:extLst>
      <p:ext uri="{BB962C8B-B14F-4D97-AF65-F5344CB8AC3E}">
        <p14:creationId xmlns:p14="http://schemas.microsoft.com/office/powerpoint/2010/main" val="176089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cd</a:t>
            </a:r>
          </a:p>
        </p:txBody>
      </p:sp>
      <p:sp>
        <p:nvSpPr>
          <p:cNvPr id="4" name="Slide Number Placeholder 3"/>
          <p:cNvSpPr>
            <a:spLocks noGrp="1"/>
          </p:cNvSpPr>
          <p:nvPr>
            <p:ph type="sldNum" sz="quarter" idx="10"/>
          </p:nvPr>
        </p:nvSpPr>
        <p:spPr/>
        <p:txBody>
          <a:bodyPr/>
          <a:lstStyle/>
          <a:p>
            <a:fld id="{1E2255DC-BED9-4435-847C-1D3FEDC62A07}" type="slidenum">
              <a:rPr lang="en-GB" smtClean="0"/>
              <a:t>57</a:t>
            </a:fld>
            <a:endParaRPr lang="en-GB"/>
          </a:p>
        </p:txBody>
      </p:sp>
    </p:spTree>
    <p:extLst>
      <p:ext uri="{BB962C8B-B14F-4D97-AF65-F5344CB8AC3E}">
        <p14:creationId xmlns:p14="http://schemas.microsoft.com/office/powerpoint/2010/main" val="131519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dc</a:t>
            </a:r>
          </a:p>
        </p:txBody>
      </p:sp>
      <p:sp>
        <p:nvSpPr>
          <p:cNvPr id="4" name="Slide Number Placeholder 3"/>
          <p:cNvSpPr>
            <a:spLocks noGrp="1"/>
          </p:cNvSpPr>
          <p:nvPr>
            <p:ph type="sldNum" sz="quarter" idx="10"/>
          </p:nvPr>
        </p:nvSpPr>
        <p:spPr/>
        <p:txBody>
          <a:bodyPr/>
          <a:lstStyle/>
          <a:p>
            <a:fld id="{1E2255DC-BED9-4435-847C-1D3FEDC62A07}" type="slidenum">
              <a:rPr lang="en-GB" smtClean="0"/>
              <a:t>59</a:t>
            </a:fld>
            <a:endParaRPr lang="en-GB"/>
          </a:p>
        </p:txBody>
      </p:sp>
    </p:spTree>
    <p:extLst>
      <p:ext uri="{BB962C8B-B14F-4D97-AF65-F5344CB8AC3E}">
        <p14:creationId xmlns:p14="http://schemas.microsoft.com/office/powerpoint/2010/main" val="3447978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Dca</a:t>
            </a:r>
            <a:r>
              <a:rPr lang="en-GB"/>
              <a:t> (37 u </a:t>
            </a:r>
            <a:r>
              <a:rPr lang="en-GB" err="1"/>
              <a:t>thật</a:t>
            </a:r>
            <a:r>
              <a:rPr lang="en-GB"/>
              <a:t>/</a:t>
            </a:r>
            <a:r>
              <a:rPr lang="en-GB" err="1"/>
              <a:t>giả</a:t>
            </a:r>
            <a:r>
              <a:rPr lang="en-GB"/>
              <a:t> </a:t>
            </a:r>
            <a:r>
              <a:rPr lang="en-GB" err="1"/>
              <a:t>thì</a:t>
            </a:r>
            <a:r>
              <a:rPr lang="en-GB"/>
              <a:t> </a:t>
            </a:r>
            <a:r>
              <a:rPr lang="en-GB" err="1"/>
              <a:t>khám</a:t>
            </a:r>
            <a:r>
              <a:rPr lang="en-GB"/>
              <a:t> </a:t>
            </a:r>
            <a:r>
              <a:rPr lang="en-GB" err="1"/>
              <a:t>thấy</a:t>
            </a:r>
            <a:r>
              <a:rPr lang="en-GB"/>
              <a:t> </a:t>
            </a:r>
            <a:r>
              <a:rPr lang="en-GB" err="1"/>
              <a:t>chứ</a:t>
            </a:r>
            <a:r>
              <a:rPr lang="en-GB"/>
              <a:t> ko </a:t>
            </a:r>
            <a:r>
              <a:rPr lang="en-GB" err="1"/>
              <a:t>phải</a:t>
            </a:r>
            <a:r>
              <a:rPr lang="en-GB"/>
              <a:t> tr.ch </a:t>
            </a:r>
            <a:r>
              <a:rPr lang="en-GB" err="1"/>
              <a:t>kèm</a:t>
            </a:r>
            <a:r>
              <a:rPr lang="en-GB"/>
              <a:t> </a:t>
            </a:r>
            <a:r>
              <a:rPr lang="en-GB" err="1"/>
              <a:t>theo</a:t>
            </a:r>
            <a:r>
              <a:rPr lang="en-GB"/>
              <a:t>)</a:t>
            </a:r>
          </a:p>
        </p:txBody>
      </p:sp>
      <p:sp>
        <p:nvSpPr>
          <p:cNvPr id="4" name="Slide Number Placeholder 3"/>
          <p:cNvSpPr>
            <a:spLocks noGrp="1"/>
          </p:cNvSpPr>
          <p:nvPr>
            <p:ph type="sldNum" sz="quarter" idx="10"/>
          </p:nvPr>
        </p:nvSpPr>
        <p:spPr/>
        <p:txBody>
          <a:bodyPr/>
          <a:lstStyle/>
          <a:p>
            <a:fld id="{1E2255DC-BED9-4435-847C-1D3FEDC62A07}" type="slidenum">
              <a:rPr lang="en-GB" smtClean="0"/>
              <a:t>60</a:t>
            </a:fld>
            <a:endParaRPr lang="en-GB"/>
          </a:p>
        </p:txBody>
      </p:sp>
    </p:spTree>
    <p:extLst>
      <p:ext uri="{BB962C8B-B14F-4D97-AF65-F5344CB8AC3E}">
        <p14:creationId xmlns:p14="http://schemas.microsoft.com/office/powerpoint/2010/main" val="970758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a:t>
            </a:r>
          </a:p>
        </p:txBody>
      </p:sp>
      <p:sp>
        <p:nvSpPr>
          <p:cNvPr id="4" name="Slide Number Placeholder 3"/>
          <p:cNvSpPr>
            <a:spLocks noGrp="1"/>
          </p:cNvSpPr>
          <p:nvPr>
            <p:ph type="sldNum" sz="quarter" idx="10"/>
          </p:nvPr>
        </p:nvSpPr>
        <p:spPr/>
        <p:txBody>
          <a:bodyPr/>
          <a:lstStyle/>
          <a:p>
            <a:fld id="{1E2255DC-BED9-4435-847C-1D3FEDC62A07}" type="slidenum">
              <a:rPr lang="en-GB" smtClean="0"/>
              <a:t>61</a:t>
            </a:fld>
            <a:endParaRPr lang="en-GB"/>
          </a:p>
        </p:txBody>
      </p:sp>
    </p:spTree>
    <p:extLst>
      <p:ext uri="{BB962C8B-B14F-4D97-AF65-F5344CB8AC3E}">
        <p14:creationId xmlns:p14="http://schemas.microsoft.com/office/powerpoint/2010/main" val="108344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 (</a:t>
            </a:r>
            <a:r>
              <a:rPr lang="en-GB" err="1"/>
              <a:t>ch</a:t>
            </a:r>
            <a:r>
              <a:rPr lang="vi-VN"/>
              <a:t>ư</a:t>
            </a:r>
            <a:r>
              <a:rPr lang="en-US"/>
              <a:t>a </a:t>
            </a:r>
            <a:r>
              <a:rPr lang="en-US" err="1"/>
              <a:t>có</a:t>
            </a:r>
            <a:r>
              <a:rPr lang="en-US"/>
              <a:t> </a:t>
            </a:r>
            <a:r>
              <a:rPr lang="en-US" err="1"/>
              <a:t>các</a:t>
            </a:r>
            <a:r>
              <a:rPr lang="en-US"/>
              <a:t> CLS </a:t>
            </a:r>
            <a:r>
              <a:rPr lang="en-US" err="1"/>
              <a:t>khác</a:t>
            </a:r>
            <a:r>
              <a:rPr lang="en-US"/>
              <a:t>: CT, </a:t>
            </a:r>
            <a:r>
              <a:rPr lang="en-US" err="1"/>
              <a:t>đông</a:t>
            </a:r>
            <a:r>
              <a:rPr lang="en-US"/>
              <a:t> </a:t>
            </a:r>
            <a:r>
              <a:rPr lang="en-US" err="1"/>
              <a:t>máu</a:t>
            </a:r>
            <a:r>
              <a:rPr lang="en-US"/>
              <a:t> + PLT 70G)</a:t>
            </a:r>
            <a:endParaRPr lang="en-GB"/>
          </a:p>
        </p:txBody>
      </p:sp>
      <p:sp>
        <p:nvSpPr>
          <p:cNvPr id="4" name="Slide Number Placeholder 3"/>
          <p:cNvSpPr>
            <a:spLocks noGrp="1"/>
          </p:cNvSpPr>
          <p:nvPr>
            <p:ph type="sldNum" sz="quarter" idx="10"/>
          </p:nvPr>
        </p:nvSpPr>
        <p:spPr/>
        <p:txBody>
          <a:bodyPr/>
          <a:lstStyle/>
          <a:p>
            <a:fld id="{1E2255DC-BED9-4435-847C-1D3FEDC62A07}" type="slidenum">
              <a:rPr lang="en-GB" smtClean="0"/>
              <a:t>62</a:t>
            </a:fld>
            <a:endParaRPr lang="en-GB"/>
          </a:p>
        </p:txBody>
      </p:sp>
    </p:spTree>
    <p:extLst>
      <p:ext uri="{BB962C8B-B14F-4D97-AF65-F5344CB8AC3E}">
        <p14:creationId xmlns:p14="http://schemas.microsoft.com/office/powerpoint/2010/main" val="162004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a:t>
            </a:r>
          </a:p>
          <a:p>
            <a:r>
              <a:rPr lang="en-GB" dirty="0"/>
              <a:t>16. </a:t>
            </a:r>
            <a:r>
              <a:rPr lang="en-GB" dirty="0" err="1"/>
              <a:t>Đáp</a:t>
            </a:r>
            <a:r>
              <a:rPr lang="en-GB" dirty="0"/>
              <a:t> </a:t>
            </a:r>
            <a:r>
              <a:rPr lang="en-GB" dirty="0" err="1"/>
              <a:t>án</a:t>
            </a:r>
            <a:r>
              <a:rPr lang="en-GB" dirty="0"/>
              <a:t> a </a:t>
            </a:r>
            <a:r>
              <a:rPr lang="en-GB" dirty="0" err="1"/>
              <a:t>não</a:t>
            </a:r>
            <a:r>
              <a:rPr lang="en-GB" dirty="0"/>
              <a:t> </a:t>
            </a:r>
            <a:r>
              <a:rPr lang="en-GB" dirty="0" err="1"/>
              <a:t>gan</a:t>
            </a:r>
            <a:r>
              <a:rPr lang="en-GB" dirty="0"/>
              <a:t> 1, </a:t>
            </a:r>
            <a:r>
              <a:rPr lang="en-GB" dirty="0" err="1"/>
              <a:t>báng</a:t>
            </a:r>
            <a:r>
              <a:rPr lang="en-GB" dirty="0"/>
              <a:t> 3, </a:t>
            </a:r>
            <a:r>
              <a:rPr lang="en-GB" dirty="0" err="1"/>
              <a:t>còn</a:t>
            </a:r>
            <a:r>
              <a:rPr lang="en-GB" dirty="0"/>
              <a:t> </a:t>
            </a:r>
            <a:r>
              <a:rPr lang="en-GB" dirty="0" err="1"/>
              <a:t>lại</a:t>
            </a:r>
            <a:r>
              <a:rPr lang="en-GB" dirty="0"/>
              <a:t> 2</a:t>
            </a:r>
          </a:p>
        </p:txBody>
      </p:sp>
      <p:sp>
        <p:nvSpPr>
          <p:cNvPr id="4" name="Slide Number Placeholder 3"/>
          <p:cNvSpPr>
            <a:spLocks noGrp="1"/>
          </p:cNvSpPr>
          <p:nvPr>
            <p:ph type="sldNum" sz="quarter" idx="10"/>
          </p:nvPr>
        </p:nvSpPr>
        <p:spPr/>
        <p:txBody>
          <a:bodyPr/>
          <a:lstStyle/>
          <a:p>
            <a:fld id="{1E2255DC-BED9-4435-847C-1D3FEDC62A07}" type="slidenum">
              <a:rPr lang="en-GB" smtClean="0"/>
              <a:t>6</a:t>
            </a:fld>
            <a:endParaRPr lang="en-GB"/>
          </a:p>
        </p:txBody>
      </p:sp>
    </p:spTree>
    <p:extLst>
      <p:ext uri="{BB962C8B-B14F-4D97-AF65-F5344CB8AC3E}">
        <p14:creationId xmlns:p14="http://schemas.microsoft.com/office/powerpoint/2010/main" val="864794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Ecd</a:t>
            </a:r>
            <a:r>
              <a:rPr lang="en-GB"/>
              <a:t>. </a:t>
            </a:r>
            <a:r>
              <a:rPr lang="en-GB" err="1"/>
              <a:t>Khối</a:t>
            </a:r>
            <a:r>
              <a:rPr lang="en-GB"/>
              <a:t> u </a:t>
            </a:r>
            <a:r>
              <a:rPr lang="en-GB" err="1"/>
              <a:t>không</a:t>
            </a:r>
            <a:r>
              <a:rPr lang="en-GB"/>
              <a:t> di </a:t>
            </a:r>
            <a:r>
              <a:rPr lang="en-GB" err="1"/>
              <a:t>căn</a:t>
            </a:r>
            <a:r>
              <a:rPr lang="en-GB"/>
              <a:t>, đ</a:t>
            </a:r>
            <a:r>
              <a:rPr lang="vi-VN"/>
              <a:t>ơ</a:t>
            </a:r>
            <a:r>
              <a:rPr lang="en-US"/>
              <a:t>n, &gt;5cm </a:t>
            </a:r>
            <a:r>
              <a:rPr lang="vi-VN"/>
              <a:t>ư</a:t>
            </a:r>
            <a:r>
              <a:rPr lang="en-US"/>
              <a:t>u </a:t>
            </a:r>
            <a:r>
              <a:rPr lang="en-US" err="1"/>
              <a:t>tiên</a:t>
            </a:r>
            <a:r>
              <a:rPr lang="en-US"/>
              <a:t> </a:t>
            </a:r>
            <a:r>
              <a:rPr lang="en-US" err="1"/>
              <a:t>cắt</a:t>
            </a:r>
            <a:r>
              <a:rPr lang="en-US"/>
              <a:t> </a:t>
            </a:r>
            <a:r>
              <a:rPr lang="en-US" err="1"/>
              <a:t>gan</a:t>
            </a:r>
            <a:r>
              <a:rPr lang="en-US"/>
              <a:t> h</a:t>
            </a:r>
            <a:r>
              <a:rPr lang="vi-VN"/>
              <a:t>ơ</a:t>
            </a:r>
            <a:r>
              <a:rPr lang="en-US"/>
              <a:t>n RFA, </a:t>
            </a:r>
            <a:r>
              <a:rPr lang="en-US" err="1"/>
              <a:t>bất</a:t>
            </a:r>
            <a:r>
              <a:rPr lang="en-US"/>
              <a:t> </a:t>
            </a:r>
            <a:r>
              <a:rPr lang="en-US" err="1"/>
              <a:t>kể</a:t>
            </a:r>
            <a:r>
              <a:rPr lang="en-US"/>
              <a:t> </a:t>
            </a:r>
            <a:r>
              <a:rPr lang="en-US" err="1"/>
              <a:t>kích</a:t>
            </a:r>
            <a:r>
              <a:rPr lang="en-US"/>
              <a:t> </a:t>
            </a:r>
            <a:r>
              <a:rPr lang="en-US" err="1"/>
              <a:t>th</a:t>
            </a:r>
            <a:r>
              <a:rPr lang="vi-VN"/>
              <a:t>ư</a:t>
            </a:r>
            <a:r>
              <a:rPr lang="en-US" err="1"/>
              <a:t>ớc</a:t>
            </a:r>
            <a:r>
              <a:rPr lang="en-US"/>
              <a:t> </a:t>
            </a:r>
            <a:r>
              <a:rPr lang="en-US" err="1"/>
              <a:t>cắt</a:t>
            </a:r>
            <a:r>
              <a:rPr lang="en-US"/>
              <a:t> </a:t>
            </a:r>
            <a:r>
              <a:rPr lang="en-US" err="1"/>
              <a:t>đc</a:t>
            </a:r>
            <a:r>
              <a:rPr lang="en-US"/>
              <a:t>, </a:t>
            </a:r>
            <a:r>
              <a:rPr lang="en-US" err="1"/>
              <a:t>đo</a:t>
            </a:r>
            <a:r>
              <a:rPr lang="en-US"/>
              <a:t> ICG. Theo </a:t>
            </a:r>
            <a:r>
              <a:rPr lang="en-US" err="1"/>
              <a:t>thầy</a:t>
            </a:r>
            <a:r>
              <a:rPr lang="en-US"/>
              <a:t> </a:t>
            </a:r>
            <a:r>
              <a:rPr lang="en-US" err="1"/>
              <a:t>giảng</a:t>
            </a:r>
            <a:r>
              <a:rPr lang="en-US"/>
              <a:t>: </a:t>
            </a:r>
            <a:r>
              <a:rPr lang="en-US" err="1"/>
              <a:t>xét</a:t>
            </a:r>
            <a:r>
              <a:rPr lang="en-US"/>
              <a:t> </a:t>
            </a:r>
            <a:r>
              <a:rPr lang="en-US" err="1"/>
              <a:t>chỉ</a:t>
            </a:r>
            <a:r>
              <a:rPr lang="en-US"/>
              <a:t> </a:t>
            </a:r>
            <a:r>
              <a:rPr lang="en-US" err="1"/>
              <a:t>định</a:t>
            </a:r>
            <a:r>
              <a:rPr lang="en-US"/>
              <a:t> </a:t>
            </a:r>
            <a:r>
              <a:rPr lang="en-US" err="1"/>
              <a:t>theo</a:t>
            </a:r>
            <a:r>
              <a:rPr lang="en-US"/>
              <a:t> </a:t>
            </a:r>
            <a:r>
              <a:rPr lang="en-US" err="1"/>
              <a:t>thứ</a:t>
            </a:r>
            <a:r>
              <a:rPr lang="en-US"/>
              <a:t> </a:t>
            </a:r>
            <a:r>
              <a:rPr lang="en-US" err="1"/>
              <a:t>tự</a:t>
            </a:r>
            <a:r>
              <a:rPr lang="en-US"/>
              <a:t> </a:t>
            </a:r>
            <a:r>
              <a:rPr lang="en-US" err="1"/>
              <a:t>triệt</a:t>
            </a:r>
            <a:r>
              <a:rPr lang="en-US"/>
              <a:t> </a:t>
            </a:r>
            <a:r>
              <a:rPr lang="en-US" err="1"/>
              <a:t>để</a:t>
            </a:r>
            <a:r>
              <a:rPr lang="en-US"/>
              <a:t>, </a:t>
            </a:r>
            <a:r>
              <a:rPr lang="en-US" err="1"/>
              <a:t>ít</a:t>
            </a:r>
            <a:r>
              <a:rPr lang="en-US"/>
              <a:t> </a:t>
            </a:r>
            <a:r>
              <a:rPr lang="en-US" err="1"/>
              <a:t>xâm</a:t>
            </a:r>
            <a:r>
              <a:rPr lang="en-US"/>
              <a:t> </a:t>
            </a:r>
            <a:r>
              <a:rPr lang="en-US" err="1"/>
              <a:t>lấn</a:t>
            </a:r>
            <a:r>
              <a:rPr lang="en-US"/>
              <a:t>: RFA </a:t>
            </a:r>
            <a:r>
              <a:rPr lang="en-US" err="1"/>
              <a:t>tr</a:t>
            </a:r>
            <a:r>
              <a:rPr lang="vi-VN"/>
              <a:t>ư</a:t>
            </a:r>
            <a:r>
              <a:rPr lang="en-US" err="1"/>
              <a:t>ớc</a:t>
            </a:r>
            <a:r>
              <a:rPr lang="en-US"/>
              <a:t>. </a:t>
            </a:r>
            <a:r>
              <a:rPr lang="en-US" err="1"/>
              <a:t>Ghép</a:t>
            </a:r>
            <a:r>
              <a:rPr lang="en-US"/>
              <a:t> (</a:t>
            </a:r>
            <a:r>
              <a:rPr lang="en-US" err="1"/>
              <a:t>không</a:t>
            </a:r>
            <a:r>
              <a:rPr lang="en-US"/>
              <a:t> </a:t>
            </a:r>
            <a:r>
              <a:rPr lang="en-US" err="1"/>
              <a:t>bệnh</a:t>
            </a:r>
            <a:r>
              <a:rPr lang="en-US"/>
              <a:t> </a:t>
            </a:r>
            <a:r>
              <a:rPr lang="en-US" err="1"/>
              <a:t>đi</a:t>
            </a:r>
            <a:r>
              <a:rPr lang="en-US"/>
              <a:t> </a:t>
            </a:r>
            <a:r>
              <a:rPr lang="en-US" err="1"/>
              <a:t>kèm</a:t>
            </a:r>
            <a:r>
              <a:rPr lang="en-US"/>
              <a:t>, </a:t>
            </a:r>
            <a:r>
              <a:rPr lang="en-US" err="1"/>
              <a:t>gan</a:t>
            </a:r>
            <a:r>
              <a:rPr lang="en-US"/>
              <a:t> </a:t>
            </a:r>
            <a:r>
              <a:rPr lang="en-US" err="1"/>
              <a:t>xấu</a:t>
            </a:r>
            <a:r>
              <a:rPr lang="en-US"/>
              <a:t>), </a:t>
            </a:r>
            <a:r>
              <a:rPr lang="en-US" err="1"/>
              <a:t>gan</a:t>
            </a:r>
            <a:r>
              <a:rPr lang="en-US"/>
              <a:t> </a:t>
            </a:r>
            <a:r>
              <a:rPr lang="en-US" err="1"/>
              <a:t>tốt</a:t>
            </a:r>
            <a:r>
              <a:rPr lang="en-US"/>
              <a:t> </a:t>
            </a:r>
            <a:r>
              <a:rPr lang="en-US" err="1"/>
              <a:t>mới</a:t>
            </a:r>
            <a:r>
              <a:rPr lang="en-US"/>
              <a:t> </a:t>
            </a:r>
            <a:r>
              <a:rPr lang="en-US" err="1"/>
              <a:t>cắt</a:t>
            </a:r>
            <a:r>
              <a:rPr lang="en-US"/>
              <a:t>.</a:t>
            </a:r>
            <a:endParaRPr lang="en-GB"/>
          </a:p>
        </p:txBody>
      </p:sp>
      <p:sp>
        <p:nvSpPr>
          <p:cNvPr id="4" name="Slide Number Placeholder 3"/>
          <p:cNvSpPr>
            <a:spLocks noGrp="1"/>
          </p:cNvSpPr>
          <p:nvPr>
            <p:ph type="sldNum" sz="quarter" idx="10"/>
          </p:nvPr>
        </p:nvSpPr>
        <p:spPr/>
        <p:txBody>
          <a:bodyPr/>
          <a:lstStyle/>
          <a:p>
            <a:fld id="{1E2255DC-BED9-4435-847C-1D3FEDC62A07}" type="slidenum">
              <a:rPr lang="en-GB" smtClean="0"/>
              <a:t>66</a:t>
            </a:fld>
            <a:endParaRPr lang="en-GB"/>
          </a:p>
        </p:txBody>
      </p:sp>
    </p:spTree>
    <p:extLst>
      <p:ext uri="{BB962C8B-B14F-4D97-AF65-F5344CB8AC3E}">
        <p14:creationId xmlns:p14="http://schemas.microsoft.com/office/powerpoint/2010/main" val="75239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cc</a:t>
            </a:r>
          </a:p>
        </p:txBody>
      </p:sp>
      <p:sp>
        <p:nvSpPr>
          <p:cNvPr id="4" name="Slide Number Placeholder 3"/>
          <p:cNvSpPr>
            <a:spLocks noGrp="1"/>
          </p:cNvSpPr>
          <p:nvPr>
            <p:ph type="sldNum" sz="quarter" idx="10"/>
          </p:nvPr>
        </p:nvSpPr>
        <p:spPr/>
        <p:txBody>
          <a:bodyPr/>
          <a:lstStyle/>
          <a:p>
            <a:fld id="{1E2255DC-BED9-4435-847C-1D3FEDC62A07}" type="slidenum">
              <a:rPr lang="en-GB" smtClean="0"/>
              <a:t>67</a:t>
            </a:fld>
            <a:endParaRPr lang="en-GB"/>
          </a:p>
        </p:txBody>
      </p:sp>
    </p:spTree>
    <p:extLst>
      <p:ext uri="{BB962C8B-B14F-4D97-AF65-F5344CB8AC3E}">
        <p14:creationId xmlns:p14="http://schemas.microsoft.com/office/powerpoint/2010/main" val="3160462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ee</a:t>
            </a:r>
          </a:p>
        </p:txBody>
      </p:sp>
      <p:sp>
        <p:nvSpPr>
          <p:cNvPr id="4" name="Slide Number Placeholder 3"/>
          <p:cNvSpPr>
            <a:spLocks noGrp="1"/>
          </p:cNvSpPr>
          <p:nvPr>
            <p:ph type="sldNum" sz="quarter" idx="10"/>
          </p:nvPr>
        </p:nvSpPr>
        <p:spPr/>
        <p:txBody>
          <a:bodyPr/>
          <a:lstStyle/>
          <a:p>
            <a:fld id="{1E2255DC-BED9-4435-847C-1D3FEDC62A07}" type="slidenum">
              <a:rPr lang="en-GB" smtClean="0"/>
              <a:t>68</a:t>
            </a:fld>
            <a:endParaRPr lang="en-GB"/>
          </a:p>
        </p:txBody>
      </p:sp>
    </p:spTree>
    <p:extLst>
      <p:ext uri="{BB962C8B-B14F-4D97-AF65-F5344CB8AC3E}">
        <p14:creationId xmlns:p14="http://schemas.microsoft.com/office/powerpoint/2010/main" val="3883002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 BYT2020: </a:t>
            </a:r>
            <a:r>
              <a:rPr lang="en-GB" err="1"/>
              <a:t>có</a:t>
            </a:r>
            <a:r>
              <a:rPr lang="en-GB"/>
              <a:t> CT </a:t>
            </a:r>
            <a:r>
              <a:rPr lang="en-GB" err="1"/>
              <a:t>và</a:t>
            </a:r>
            <a:r>
              <a:rPr lang="en-GB"/>
              <a:t> AFP &gt;400 </a:t>
            </a:r>
            <a:r>
              <a:rPr lang="en-GB" err="1"/>
              <a:t>là</a:t>
            </a:r>
            <a:r>
              <a:rPr lang="en-GB"/>
              <a:t> </a:t>
            </a:r>
            <a:r>
              <a:rPr lang="en-GB" err="1"/>
              <a:t>xđ</a:t>
            </a:r>
            <a:r>
              <a:rPr lang="en-GB"/>
              <a:t> </a:t>
            </a:r>
            <a:r>
              <a:rPr lang="en-GB" err="1"/>
              <a:t>hoặc</a:t>
            </a:r>
            <a:r>
              <a:rPr lang="en-GB"/>
              <a:t> CT + AFP&lt;400 </a:t>
            </a:r>
            <a:r>
              <a:rPr lang="en-GB" err="1"/>
              <a:t>thì</a:t>
            </a:r>
            <a:r>
              <a:rPr lang="en-GB"/>
              <a:t> </a:t>
            </a:r>
            <a:r>
              <a:rPr lang="en-GB" err="1"/>
              <a:t>cần</a:t>
            </a:r>
            <a:r>
              <a:rPr lang="en-GB"/>
              <a:t> </a:t>
            </a:r>
            <a:r>
              <a:rPr lang="en-GB" err="1"/>
              <a:t>thêm</a:t>
            </a:r>
            <a:r>
              <a:rPr lang="en-GB"/>
              <a:t> </a:t>
            </a:r>
            <a:r>
              <a:rPr lang="en-GB" err="1"/>
              <a:t>nhiễm</a:t>
            </a:r>
            <a:r>
              <a:rPr lang="en-GB"/>
              <a:t> B, C, AFP </a:t>
            </a:r>
            <a:r>
              <a:rPr lang="en-GB" err="1"/>
              <a:t>bình</a:t>
            </a:r>
            <a:r>
              <a:rPr lang="en-GB"/>
              <a:t> </a:t>
            </a:r>
            <a:r>
              <a:rPr lang="en-GB" err="1"/>
              <a:t>th</a:t>
            </a:r>
            <a:r>
              <a:rPr lang="vi-VN"/>
              <a:t>ư</a:t>
            </a:r>
            <a:r>
              <a:rPr lang="en-US" err="1"/>
              <a:t>ờng</a:t>
            </a:r>
            <a:r>
              <a:rPr lang="en-US"/>
              <a:t> &lt;20ng/mL, CA199 cut off 37.</a:t>
            </a:r>
            <a:endParaRPr lang="en-GB"/>
          </a:p>
        </p:txBody>
      </p:sp>
      <p:sp>
        <p:nvSpPr>
          <p:cNvPr id="4" name="Slide Number Placeholder 3"/>
          <p:cNvSpPr>
            <a:spLocks noGrp="1"/>
          </p:cNvSpPr>
          <p:nvPr>
            <p:ph type="sldNum" sz="quarter" idx="10"/>
          </p:nvPr>
        </p:nvSpPr>
        <p:spPr/>
        <p:txBody>
          <a:bodyPr/>
          <a:lstStyle/>
          <a:p>
            <a:fld id="{1E2255DC-BED9-4435-847C-1D3FEDC62A07}" type="slidenum">
              <a:rPr lang="en-GB" smtClean="0"/>
              <a:t>69</a:t>
            </a:fld>
            <a:endParaRPr lang="en-GB"/>
          </a:p>
        </p:txBody>
      </p:sp>
    </p:spTree>
    <p:extLst>
      <p:ext uri="{BB962C8B-B14F-4D97-AF65-F5344CB8AC3E}">
        <p14:creationId xmlns:p14="http://schemas.microsoft.com/office/powerpoint/2010/main" val="2579100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AFP slide 200, BYT </a:t>
            </a:r>
            <a:r>
              <a:rPr lang="en-US" err="1"/>
              <a:t>và</a:t>
            </a:r>
            <a:r>
              <a:rPr lang="en-US"/>
              <a:t> </a:t>
            </a:r>
            <a:r>
              <a:rPr lang="en-US" err="1"/>
              <a:t>sách</a:t>
            </a:r>
            <a:r>
              <a:rPr lang="en-US"/>
              <a:t> 400 </a:t>
            </a:r>
            <a:r>
              <a:rPr lang="en-US" err="1"/>
              <a:t>khi</a:t>
            </a:r>
            <a:r>
              <a:rPr lang="en-US"/>
              <a:t> </a:t>
            </a:r>
            <a:r>
              <a:rPr lang="en-US" err="1"/>
              <a:t>có</a:t>
            </a:r>
            <a:r>
              <a:rPr lang="en-US"/>
              <a:t> CT/ MRI</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71</a:t>
            </a:fld>
            <a:endParaRPr lang="en-GB"/>
          </a:p>
        </p:txBody>
      </p:sp>
    </p:spTree>
    <p:extLst>
      <p:ext uri="{BB962C8B-B14F-4D97-AF65-F5344CB8AC3E}">
        <p14:creationId xmlns:p14="http://schemas.microsoft.com/office/powerpoint/2010/main" val="2036367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Ec</a:t>
            </a:r>
            <a:r>
              <a:rPr lang="en-US"/>
              <a:t> (</a:t>
            </a:r>
            <a:r>
              <a:rPr lang="en-US" err="1"/>
              <a:t>mỗi</a:t>
            </a:r>
            <a:r>
              <a:rPr lang="en-US"/>
              <a:t> 6 </a:t>
            </a:r>
            <a:r>
              <a:rPr lang="en-US" err="1"/>
              <a:t>tháng</a:t>
            </a:r>
            <a:r>
              <a:rPr lang="en-US"/>
              <a:t>)</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77</a:t>
            </a:fld>
            <a:endParaRPr lang="en-GB"/>
          </a:p>
        </p:txBody>
      </p:sp>
    </p:spTree>
    <p:extLst>
      <p:ext uri="{BB962C8B-B14F-4D97-AF65-F5344CB8AC3E}">
        <p14:creationId xmlns:p14="http://schemas.microsoft.com/office/powerpoint/2010/main" val="2315058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d</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79</a:t>
            </a:fld>
            <a:endParaRPr lang="en-GB"/>
          </a:p>
        </p:txBody>
      </p:sp>
    </p:spTree>
    <p:extLst>
      <p:ext uri="{BB962C8B-B14F-4D97-AF65-F5344CB8AC3E}">
        <p14:creationId xmlns:p14="http://schemas.microsoft.com/office/powerpoint/2010/main" val="3671489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dd</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81</a:t>
            </a:fld>
            <a:endParaRPr lang="en-GB"/>
          </a:p>
        </p:txBody>
      </p:sp>
    </p:spTree>
    <p:extLst>
      <p:ext uri="{BB962C8B-B14F-4D97-AF65-F5344CB8AC3E}">
        <p14:creationId xmlns:p14="http://schemas.microsoft.com/office/powerpoint/2010/main" val="1295035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d</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82</a:t>
            </a:fld>
            <a:endParaRPr lang="en-GB"/>
          </a:p>
        </p:txBody>
      </p:sp>
    </p:spTree>
    <p:extLst>
      <p:ext uri="{BB962C8B-B14F-4D97-AF65-F5344CB8AC3E}">
        <p14:creationId xmlns:p14="http://schemas.microsoft.com/office/powerpoint/2010/main" val="465434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ec</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84</a:t>
            </a:fld>
            <a:endParaRPr lang="en-GB"/>
          </a:p>
        </p:txBody>
      </p:sp>
    </p:spTree>
    <p:extLst>
      <p:ext uri="{BB962C8B-B14F-4D97-AF65-F5344CB8AC3E}">
        <p14:creationId xmlns:p14="http://schemas.microsoft.com/office/powerpoint/2010/main" val="99651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a:t>
            </a:r>
          </a:p>
        </p:txBody>
      </p:sp>
      <p:sp>
        <p:nvSpPr>
          <p:cNvPr id="4" name="Slide Number Placeholder 3"/>
          <p:cNvSpPr>
            <a:spLocks noGrp="1"/>
          </p:cNvSpPr>
          <p:nvPr>
            <p:ph type="sldNum" sz="quarter" idx="10"/>
          </p:nvPr>
        </p:nvSpPr>
        <p:spPr/>
        <p:txBody>
          <a:bodyPr/>
          <a:lstStyle/>
          <a:p>
            <a:fld id="{1E2255DC-BED9-4435-847C-1D3FEDC62A07}" type="slidenum">
              <a:rPr lang="en-GB" smtClean="0"/>
              <a:t>7</a:t>
            </a:fld>
            <a:endParaRPr lang="en-GB"/>
          </a:p>
        </p:txBody>
      </p:sp>
    </p:spTree>
    <p:extLst>
      <p:ext uri="{BB962C8B-B14F-4D97-AF65-F5344CB8AC3E}">
        <p14:creationId xmlns:p14="http://schemas.microsoft.com/office/powerpoint/2010/main" val="3524734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86</a:t>
            </a:fld>
            <a:endParaRPr lang="en-GB"/>
          </a:p>
        </p:txBody>
      </p:sp>
    </p:spTree>
    <p:extLst>
      <p:ext uri="{BB962C8B-B14F-4D97-AF65-F5344CB8AC3E}">
        <p14:creationId xmlns:p14="http://schemas.microsoft.com/office/powerpoint/2010/main" val="1462476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bcb</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89</a:t>
            </a:fld>
            <a:endParaRPr lang="en-GB"/>
          </a:p>
        </p:txBody>
      </p:sp>
    </p:spTree>
    <p:extLst>
      <p:ext uri="{BB962C8B-B14F-4D97-AF65-F5344CB8AC3E}">
        <p14:creationId xmlns:p14="http://schemas.microsoft.com/office/powerpoint/2010/main" val="3440256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dd</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92</a:t>
            </a:fld>
            <a:endParaRPr lang="en-GB"/>
          </a:p>
        </p:txBody>
      </p:sp>
    </p:spTree>
    <p:extLst>
      <p:ext uri="{BB962C8B-B14F-4D97-AF65-F5344CB8AC3E}">
        <p14:creationId xmlns:p14="http://schemas.microsoft.com/office/powerpoint/2010/main" val="3365380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dd</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93</a:t>
            </a:fld>
            <a:endParaRPr lang="en-GB"/>
          </a:p>
        </p:txBody>
      </p:sp>
    </p:spTree>
    <p:extLst>
      <p:ext uri="{BB962C8B-B14F-4D97-AF65-F5344CB8AC3E}">
        <p14:creationId xmlns:p14="http://schemas.microsoft.com/office/powerpoint/2010/main" val="14375667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a:t>
            </a:r>
            <a:r>
              <a:rPr lang="en-US" err="1"/>
              <a:t>có</a:t>
            </a:r>
            <a:r>
              <a:rPr lang="en-US"/>
              <a:t> </a:t>
            </a:r>
            <a:r>
              <a:rPr lang="en-US" err="1"/>
              <a:t>vàng</a:t>
            </a:r>
            <a:r>
              <a:rPr lang="en-US"/>
              <a:t> da.</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97</a:t>
            </a:fld>
            <a:endParaRPr lang="en-GB"/>
          </a:p>
        </p:txBody>
      </p:sp>
    </p:spTree>
    <p:extLst>
      <p:ext uri="{BB962C8B-B14F-4D97-AF65-F5344CB8AC3E}">
        <p14:creationId xmlns:p14="http://schemas.microsoft.com/office/powerpoint/2010/main" val="2672380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d</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101</a:t>
            </a:fld>
            <a:endParaRPr lang="en-GB"/>
          </a:p>
        </p:txBody>
      </p:sp>
    </p:spTree>
    <p:extLst>
      <p:ext uri="{BB962C8B-B14F-4D97-AF65-F5344CB8AC3E}">
        <p14:creationId xmlns:p14="http://schemas.microsoft.com/office/powerpoint/2010/main" val="1077762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103</a:t>
            </a:fld>
            <a:endParaRPr lang="en-GB"/>
          </a:p>
        </p:txBody>
      </p:sp>
    </p:spTree>
    <p:extLst>
      <p:ext uri="{BB962C8B-B14F-4D97-AF65-F5344CB8AC3E}">
        <p14:creationId xmlns:p14="http://schemas.microsoft.com/office/powerpoint/2010/main" val="1046630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e</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105</a:t>
            </a:fld>
            <a:endParaRPr lang="en-GB"/>
          </a:p>
        </p:txBody>
      </p:sp>
    </p:spTree>
    <p:extLst>
      <p:ext uri="{BB962C8B-B14F-4D97-AF65-F5344CB8AC3E}">
        <p14:creationId xmlns:p14="http://schemas.microsoft.com/office/powerpoint/2010/main" val="4007961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ace</a:t>
            </a:r>
            <a:endParaRPr lang="en-GB"/>
          </a:p>
        </p:txBody>
      </p:sp>
      <p:sp>
        <p:nvSpPr>
          <p:cNvPr id="4" name="Slide Number Placeholder 3"/>
          <p:cNvSpPr>
            <a:spLocks noGrp="1"/>
          </p:cNvSpPr>
          <p:nvPr>
            <p:ph type="sldNum" sz="quarter" idx="10"/>
          </p:nvPr>
        </p:nvSpPr>
        <p:spPr/>
        <p:txBody>
          <a:bodyPr/>
          <a:lstStyle/>
          <a:p>
            <a:fld id="{A56CCFBE-1C70-4454-8716-925901B5AA61}" type="slidenum">
              <a:rPr lang="en-GB" smtClean="0"/>
              <a:t>106</a:t>
            </a:fld>
            <a:endParaRPr lang="en-GB"/>
          </a:p>
        </p:txBody>
      </p:sp>
    </p:spTree>
    <p:extLst>
      <p:ext uri="{BB962C8B-B14F-4D97-AF65-F5344CB8AC3E}">
        <p14:creationId xmlns:p14="http://schemas.microsoft.com/office/powerpoint/2010/main" val="4055372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a:solidFill>
                  <a:schemeClr val="tx1"/>
                </a:solidFill>
                <a:effectLst/>
                <a:latin typeface="+mn-lt"/>
                <a:ea typeface="+mn-ea"/>
                <a:cs typeface="+mn-cs"/>
              </a:rPr>
              <a:t>future remnant </a:t>
            </a:r>
            <a:r>
              <a:rPr lang="en-AU" sz="1200" b="1" i="0" kern="1200">
                <a:solidFill>
                  <a:schemeClr val="tx1"/>
                </a:solidFill>
                <a:effectLst/>
                <a:latin typeface="+mn-lt"/>
                <a:ea typeface="+mn-ea"/>
                <a:cs typeface="+mn-cs"/>
              </a:rPr>
              <a:t>liver</a:t>
            </a:r>
            <a:r>
              <a:rPr lang="en-AU" sz="1200" b="0" i="0" kern="1200">
                <a:solidFill>
                  <a:schemeClr val="tx1"/>
                </a:solidFill>
                <a:effectLst/>
                <a:latin typeface="+mn-lt"/>
                <a:ea typeface="+mn-ea"/>
                <a:cs typeface="+mn-cs"/>
              </a:rPr>
              <a:t> (</a:t>
            </a:r>
            <a:r>
              <a:rPr lang="en-AU" sz="1200" b="1" i="0" kern="1200">
                <a:solidFill>
                  <a:schemeClr val="tx1"/>
                </a:solidFill>
                <a:effectLst/>
                <a:latin typeface="+mn-lt"/>
                <a:ea typeface="+mn-ea"/>
                <a:cs typeface="+mn-cs"/>
              </a:rPr>
              <a:t>FRL</a:t>
            </a:r>
            <a:r>
              <a:rPr lang="en-AU" sz="1200" b="0" i="0" kern="1200">
                <a:solidFill>
                  <a:schemeClr val="tx1"/>
                </a:solidFill>
                <a:effectLst/>
                <a:latin typeface="+mn-lt"/>
                <a:ea typeface="+mn-ea"/>
                <a:cs typeface="+mn-cs"/>
              </a:rPr>
              <a:t>)/ total liver volume (TLV)</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114</a:t>
            </a:fld>
            <a:endParaRPr lang="en-GB"/>
          </a:p>
        </p:txBody>
      </p:sp>
    </p:spTree>
    <p:extLst>
      <p:ext uri="{BB962C8B-B14F-4D97-AF65-F5344CB8AC3E}">
        <p14:creationId xmlns:p14="http://schemas.microsoft.com/office/powerpoint/2010/main" val="386691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cd</a:t>
            </a:r>
          </a:p>
        </p:txBody>
      </p:sp>
      <p:sp>
        <p:nvSpPr>
          <p:cNvPr id="4" name="Slide Number Placeholder 3"/>
          <p:cNvSpPr>
            <a:spLocks noGrp="1"/>
          </p:cNvSpPr>
          <p:nvPr>
            <p:ph type="sldNum" sz="quarter" idx="10"/>
          </p:nvPr>
        </p:nvSpPr>
        <p:spPr/>
        <p:txBody>
          <a:bodyPr/>
          <a:lstStyle/>
          <a:p>
            <a:fld id="{1E2255DC-BED9-4435-847C-1D3FEDC62A07}" type="slidenum">
              <a:rPr lang="en-GB" smtClean="0"/>
              <a:t>9</a:t>
            </a:fld>
            <a:endParaRPr lang="en-GB"/>
          </a:p>
        </p:txBody>
      </p:sp>
    </p:spTree>
    <p:extLst>
      <p:ext uri="{BB962C8B-B14F-4D97-AF65-F5344CB8AC3E}">
        <p14:creationId xmlns:p14="http://schemas.microsoft.com/office/powerpoint/2010/main" val="1756460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Hồi</a:t>
            </a:r>
            <a:r>
              <a:rPr lang="en-US"/>
              <a:t> </a:t>
            </a:r>
            <a:r>
              <a:rPr lang="en-US" err="1"/>
              <a:t>sức</a:t>
            </a:r>
            <a:r>
              <a:rPr lang="en-US"/>
              <a:t> </a:t>
            </a:r>
            <a:r>
              <a:rPr lang="en-US" err="1"/>
              <a:t>ổn</a:t>
            </a:r>
            <a:r>
              <a:rPr lang="en-US"/>
              <a:t> </a:t>
            </a:r>
            <a:r>
              <a:rPr lang="en-US" err="1"/>
              <a:t>thì</a:t>
            </a:r>
            <a:r>
              <a:rPr lang="en-US"/>
              <a:t> TACE, </a:t>
            </a:r>
            <a:r>
              <a:rPr lang="en-US" err="1"/>
              <a:t>không</a:t>
            </a:r>
            <a:r>
              <a:rPr lang="en-US"/>
              <a:t> </a:t>
            </a:r>
            <a:r>
              <a:rPr lang="en-US" err="1"/>
              <a:t>thì</a:t>
            </a:r>
            <a:r>
              <a:rPr lang="en-US"/>
              <a:t> </a:t>
            </a:r>
            <a:r>
              <a:rPr lang="en-US" err="1"/>
              <a:t>mổ</a:t>
            </a:r>
            <a:endParaRPr lang="en-AU"/>
          </a:p>
        </p:txBody>
      </p:sp>
      <p:sp>
        <p:nvSpPr>
          <p:cNvPr id="4" name="Slide Number Placeholder 3"/>
          <p:cNvSpPr>
            <a:spLocks noGrp="1"/>
          </p:cNvSpPr>
          <p:nvPr>
            <p:ph type="sldNum" sz="quarter" idx="10"/>
          </p:nvPr>
        </p:nvSpPr>
        <p:spPr/>
        <p:txBody>
          <a:bodyPr/>
          <a:lstStyle/>
          <a:p>
            <a:fld id="{1E2255DC-BED9-4435-847C-1D3FEDC62A07}" type="slidenum">
              <a:rPr lang="en-GB" smtClean="0"/>
              <a:t>118</a:t>
            </a:fld>
            <a:endParaRPr lang="en-GB"/>
          </a:p>
        </p:txBody>
      </p:sp>
    </p:spTree>
    <p:extLst>
      <p:ext uri="{BB962C8B-B14F-4D97-AF65-F5344CB8AC3E}">
        <p14:creationId xmlns:p14="http://schemas.microsoft.com/office/powerpoint/2010/main" val="1693858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65: K </a:t>
            </a:r>
            <a:r>
              <a:rPr lang="en-US" dirty="0" err="1"/>
              <a:t>gan</a:t>
            </a:r>
            <a:r>
              <a:rPr lang="en-US" dirty="0"/>
              <a:t> do HCV </a:t>
            </a:r>
            <a:r>
              <a:rPr lang="en-US" dirty="0" err="1"/>
              <a:t>thường</a:t>
            </a:r>
            <a:r>
              <a:rPr lang="en-US" dirty="0"/>
              <a:t> </a:t>
            </a:r>
            <a:r>
              <a:rPr lang="en-US" dirty="0" err="1"/>
              <a:t>có</a:t>
            </a:r>
            <a:r>
              <a:rPr lang="en-US" dirty="0"/>
              <a:t> </a:t>
            </a:r>
            <a:r>
              <a:rPr lang="en-US" dirty="0" err="1"/>
              <a:t>chức</a:t>
            </a:r>
            <a:r>
              <a:rPr lang="en-US" dirty="0"/>
              <a:t> </a:t>
            </a:r>
            <a:r>
              <a:rPr lang="en-US" dirty="0" err="1"/>
              <a:t>năng</a:t>
            </a:r>
            <a:r>
              <a:rPr lang="en-US" dirty="0"/>
              <a:t> </a:t>
            </a:r>
            <a:r>
              <a:rPr lang="en-US" dirty="0" err="1"/>
              <a:t>gan</a:t>
            </a:r>
            <a:r>
              <a:rPr lang="en-US" dirty="0"/>
              <a:t> </a:t>
            </a:r>
            <a:r>
              <a:rPr lang="en-US" dirty="0" err="1"/>
              <a:t>tệ</a:t>
            </a:r>
            <a:r>
              <a:rPr lang="en-US" dirty="0"/>
              <a:t> </a:t>
            </a:r>
            <a:r>
              <a:rPr lang="en-US" dirty="0" err="1"/>
              <a:t>hơn</a:t>
            </a:r>
            <a:r>
              <a:rPr lang="en-US" dirty="0"/>
              <a:t> HBV</a:t>
            </a:r>
          </a:p>
        </p:txBody>
      </p:sp>
      <p:sp>
        <p:nvSpPr>
          <p:cNvPr id="4" name="Slide Number Placeholder 3"/>
          <p:cNvSpPr>
            <a:spLocks noGrp="1"/>
          </p:cNvSpPr>
          <p:nvPr>
            <p:ph type="sldNum" sz="quarter" idx="5"/>
          </p:nvPr>
        </p:nvSpPr>
        <p:spPr/>
        <p:txBody>
          <a:bodyPr/>
          <a:lstStyle/>
          <a:p>
            <a:fld id="{1E2255DC-BED9-4435-847C-1D3FEDC62A07}" type="slidenum">
              <a:rPr lang="en-GB" smtClean="0"/>
              <a:t>119</a:t>
            </a:fld>
            <a:endParaRPr lang="en-GB"/>
          </a:p>
        </p:txBody>
      </p:sp>
    </p:spTree>
    <p:extLst>
      <p:ext uri="{BB962C8B-B14F-4D97-AF65-F5344CB8AC3E}">
        <p14:creationId xmlns:p14="http://schemas.microsoft.com/office/powerpoint/2010/main" val="112342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ec</a:t>
            </a:r>
          </a:p>
        </p:txBody>
      </p:sp>
      <p:sp>
        <p:nvSpPr>
          <p:cNvPr id="4" name="Slide Number Placeholder 3"/>
          <p:cNvSpPr>
            <a:spLocks noGrp="1"/>
          </p:cNvSpPr>
          <p:nvPr>
            <p:ph type="sldNum" sz="quarter" idx="10"/>
          </p:nvPr>
        </p:nvSpPr>
        <p:spPr/>
        <p:txBody>
          <a:bodyPr/>
          <a:lstStyle/>
          <a:p>
            <a:fld id="{1E2255DC-BED9-4435-847C-1D3FEDC62A07}" type="slidenum">
              <a:rPr lang="en-GB" smtClean="0"/>
              <a:t>11</a:t>
            </a:fld>
            <a:endParaRPr lang="en-GB"/>
          </a:p>
        </p:txBody>
      </p:sp>
    </p:spTree>
    <p:extLst>
      <p:ext uri="{BB962C8B-B14F-4D97-AF65-F5344CB8AC3E}">
        <p14:creationId xmlns:p14="http://schemas.microsoft.com/office/powerpoint/2010/main" val="308820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Cd: child a-b </a:t>
            </a:r>
            <a:r>
              <a:rPr lang="en-GB" err="1"/>
              <a:t>rfa</a:t>
            </a:r>
            <a:r>
              <a:rPr lang="en-GB"/>
              <a:t> đ</a:t>
            </a:r>
            <a:r>
              <a:rPr lang="vi-VN"/>
              <a:t>ư</a:t>
            </a:r>
            <a:r>
              <a:rPr lang="en-US" err="1"/>
              <a:t>ợc</a:t>
            </a:r>
            <a:r>
              <a:rPr lang="en-US"/>
              <a:t>, child c </a:t>
            </a:r>
            <a:r>
              <a:rPr lang="en-US" err="1"/>
              <a:t>nếu</a:t>
            </a:r>
            <a:r>
              <a:rPr lang="en-US"/>
              <a:t> 10 </a:t>
            </a:r>
            <a:r>
              <a:rPr lang="en-US" err="1"/>
              <a:t>thì</a:t>
            </a:r>
            <a:r>
              <a:rPr lang="en-US"/>
              <a:t> </a:t>
            </a:r>
            <a:r>
              <a:rPr lang="en-US" err="1"/>
              <a:t>cũng</a:t>
            </a:r>
            <a:r>
              <a:rPr lang="en-US"/>
              <a:t> ok: </a:t>
            </a:r>
            <a:r>
              <a:rPr lang="en-US" err="1"/>
              <a:t>thầy</a:t>
            </a:r>
            <a:r>
              <a:rPr lang="en-US"/>
              <a:t> Long said</a:t>
            </a:r>
            <a:endParaRPr lang="en-GB"/>
          </a:p>
        </p:txBody>
      </p:sp>
      <p:sp>
        <p:nvSpPr>
          <p:cNvPr id="4" name="Slide Number Placeholder 3"/>
          <p:cNvSpPr>
            <a:spLocks noGrp="1"/>
          </p:cNvSpPr>
          <p:nvPr>
            <p:ph type="sldNum" sz="quarter" idx="10"/>
          </p:nvPr>
        </p:nvSpPr>
        <p:spPr/>
        <p:txBody>
          <a:bodyPr/>
          <a:lstStyle/>
          <a:p>
            <a:fld id="{1E2255DC-BED9-4435-847C-1D3FEDC62A07}" type="slidenum">
              <a:rPr lang="en-GB" smtClean="0"/>
              <a:t>13</a:t>
            </a:fld>
            <a:endParaRPr lang="en-GB"/>
          </a:p>
        </p:txBody>
      </p:sp>
    </p:spTree>
    <p:extLst>
      <p:ext uri="{BB962C8B-B14F-4D97-AF65-F5344CB8AC3E}">
        <p14:creationId xmlns:p14="http://schemas.microsoft.com/office/powerpoint/2010/main" val="3090672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a:t>
            </a:r>
          </a:p>
        </p:txBody>
      </p:sp>
      <p:sp>
        <p:nvSpPr>
          <p:cNvPr id="4" name="Slide Number Placeholder 3"/>
          <p:cNvSpPr>
            <a:spLocks noGrp="1"/>
          </p:cNvSpPr>
          <p:nvPr>
            <p:ph type="sldNum" sz="quarter" idx="10"/>
          </p:nvPr>
        </p:nvSpPr>
        <p:spPr/>
        <p:txBody>
          <a:bodyPr/>
          <a:lstStyle/>
          <a:p>
            <a:fld id="{1E2255DC-BED9-4435-847C-1D3FEDC62A07}" type="slidenum">
              <a:rPr lang="en-GB" smtClean="0"/>
              <a:t>15</a:t>
            </a:fld>
            <a:endParaRPr lang="en-GB"/>
          </a:p>
        </p:txBody>
      </p:sp>
    </p:spTree>
    <p:extLst>
      <p:ext uri="{BB962C8B-B14F-4D97-AF65-F5344CB8AC3E}">
        <p14:creationId xmlns:p14="http://schemas.microsoft.com/office/powerpoint/2010/main" val="219599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lstStyle/>
          <a:p>
            <a:r>
              <a:rPr lang="en-GB"/>
              <a:t>TN Y15 L1</a:t>
            </a:r>
          </a:p>
        </p:txBody>
      </p:sp>
    </p:spTree>
    <p:extLst>
      <p:ext uri="{BB962C8B-B14F-4D97-AF65-F5344CB8AC3E}">
        <p14:creationId xmlns:p14="http://schemas.microsoft.com/office/powerpoint/2010/main" val="1870566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Y13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547315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Y2 Y14 L2</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26729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6858000" cy="2031325"/>
          </a:xfrm>
          <a:prstGeom prst="rect">
            <a:avLst/>
          </a:prstGeom>
        </p:spPr>
        <p:txBody>
          <a:bodyPr wrap="square">
            <a:spAutoFit/>
          </a:bodyPr>
          <a:lstStyle/>
          <a:p>
            <a:r>
              <a:rPr lang="vi-VN"/>
              <a:t>Câu 41. Một trường hợp đau bụng cấp khởi phát đau đột ngột cần nghĩ ngay đến những bệnh sau, NGOẠI TRỪ:</a:t>
            </a:r>
          </a:p>
          <a:p>
            <a:r>
              <a:rPr lang="vi-VN"/>
              <a:t>a. Tắc mạch mạc treo ruột</a:t>
            </a:r>
          </a:p>
          <a:p>
            <a:r>
              <a:rPr lang="vi-VN"/>
              <a:t>b. Xoắn ruột </a:t>
            </a:r>
          </a:p>
          <a:p>
            <a:r>
              <a:rPr lang="vi-VN"/>
              <a:t>c. Vỡ phình động mạch chủ bụng</a:t>
            </a:r>
          </a:p>
          <a:p>
            <a:r>
              <a:rPr lang="vi-VN"/>
              <a:t>d. Áp xe gan</a:t>
            </a:r>
          </a:p>
          <a:p>
            <a:r>
              <a:rPr lang="vi-VN"/>
              <a:t>e. Thủng tạng rỗng</a:t>
            </a:r>
          </a:p>
        </p:txBody>
      </p:sp>
    </p:spTree>
    <p:extLst>
      <p:ext uri="{BB962C8B-B14F-4D97-AF65-F5344CB8AC3E}">
        <p14:creationId xmlns:p14="http://schemas.microsoft.com/office/powerpoint/2010/main" val="939516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Y2 YHCT13</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78183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3843"/>
            <a:ext cx="9205911" cy="1977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098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Y2 mã 340</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32272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13038"/>
            <a:ext cx="6858000" cy="1754326"/>
          </a:xfrm>
          <a:prstGeom prst="rect">
            <a:avLst/>
          </a:prstGeom>
        </p:spPr>
        <p:txBody>
          <a:bodyPr wrap="square">
            <a:spAutoFit/>
          </a:bodyPr>
          <a:lstStyle/>
          <a:p>
            <a:r>
              <a:rPr lang="vi-VN"/>
              <a:t>Câu 9. Nguyên nhân nào KHÔNG gây chảy máu trong ổ bụng?</a:t>
            </a:r>
          </a:p>
          <a:p>
            <a:r>
              <a:rPr lang="vi-VN"/>
              <a:t>a. Thai ngoài tử cung vỡ</a:t>
            </a:r>
          </a:p>
          <a:p>
            <a:r>
              <a:rPr lang="vi-VN"/>
              <a:t>b. Nang hoàng thể xuất huyết</a:t>
            </a:r>
          </a:p>
          <a:p>
            <a:r>
              <a:rPr lang="vi-VN"/>
              <a:t>c. U gan vỡ</a:t>
            </a:r>
          </a:p>
          <a:p>
            <a:r>
              <a:rPr lang="vi-VN"/>
              <a:t>d. Phình động mạch chủ bụng vỡ</a:t>
            </a:r>
          </a:p>
          <a:p>
            <a:r>
              <a:rPr lang="vi-VN"/>
              <a:t>e. Áp xe gan vỡ</a:t>
            </a:r>
          </a:p>
        </p:txBody>
      </p:sp>
    </p:spTree>
    <p:extLst>
      <p:ext uri="{BB962C8B-B14F-4D97-AF65-F5344CB8AC3E}">
        <p14:creationId xmlns:p14="http://schemas.microsoft.com/office/powerpoint/2010/main" val="2367663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79653"/>
            <a:ext cx="9144000" cy="5909310"/>
          </a:xfrm>
          <a:prstGeom prst="rect">
            <a:avLst/>
          </a:prstGeom>
        </p:spPr>
        <p:txBody>
          <a:bodyPr wrap="square">
            <a:spAutoFit/>
          </a:bodyPr>
          <a:lstStyle/>
          <a:p>
            <a:r>
              <a:rPr lang="vi-VN"/>
              <a:t>Câu 32. Vàng da do tăng Beta Carotene KHÔNG có đặc điểm nào sau đây:</a:t>
            </a:r>
          </a:p>
          <a:p>
            <a:r>
              <a:rPr lang="vi-VN"/>
              <a:t>a.	Niêm mạc mắt vàng</a:t>
            </a:r>
          </a:p>
          <a:p>
            <a:r>
              <a:rPr lang="vi-VN"/>
              <a:t>b.	Chủ yếu vàng lòng bàn tay bàn chân</a:t>
            </a:r>
          </a:p>
          <a:p>
            <a:r>
              <a:rPr lang="vi-VN"/>
              <a:t>c.	Màu vàng cam</a:t>
            </a:r>
          </a:p>
          <a:p>
            <a:r>
              <a:rPr lang="vi-VN"/>
              <a:t>d.	Giảm dần khi thay đổi chế độ ăn</a:t>
            </a:r>
          </a:p>
          <a:p>
            <a:r>
              <a:rPr lang="vi-VN"/>
              <a:t>e.	Không ngứa</a:t>
            </a:r>
          </a:p>
          <a:p>
            <a:endParaRPr lang="vi-VN"/>
          </a:p>
          <a:p>
            <a:r>
              <a:rPr lang="vi-VN"/>
              <a:t>Câu 33. Nguyên nhân nào sau đây KHÔNG phải là nguyên nhân gây hội chứng vàng da:</a:t>
            </a:r>
          </a:p>
          <a:p>
            <a:r>
              <a:rPr lang="vi-VN"/>
              <a:t>a.	Xơ gan</a:t>
            </a:r>
          </a:p>
          <a:p>
            <a:r>
              <a:rPr lang="vi-VN"/>
              <a:t>b.	Viêm gan cấp tính </a:t>
            </a:r>
          </a:p>
          <a:p>
            <a:r>
              <a:rPr lang="vi-VN"/>
              <a:t>c.	Áp xe gan do amib</a:t>
            </a:r>
          </a:p>
          <a:p>
            <a:r>
              <a:rPr lang="vi-VN"/>
              <a:t>d.	Viêm hẹp cơ vòng Oddi</a:t>
            </a:r>
          </a:p>
          <a:p>
            <a:r>
              <a:rPr lang="vi-VN"/>
              <a:t>e.	Giun chui ống mật</a:t>
            </a:r>
          </a:p>
          <a:p>
            <a:endParaRPr lang="vi-VN"/>
          </a:p>
          <a:p>
            <a:r>
              <a:rPr lang="vi-VN"/>
              <a:t>Câu 34. Dấu hiệu nào sau đây là ĐẶC HIỆU cho vàng da tắc mật:</a:t>
            </a:r>
          </a:p>
          <a:p>
            <a:r>
              <a:rPr lang="vi-VN"/>
              <a:t>a.	Ngứa toàn thân</a:t>
            </a:r>
          </a:p>
          <a:p>
            <a:r>
              <a:rPr lang="vi-VN"/>
              <a:t>b.	Túi mật căng to, đau</a:t>
            </a:r>
          </a:p>
          <a:p>
            <a:r>
              <a:rPr lang="vi-VN"/>
              <a:t>c.	Gan to</a:t>
            </a:r>
          </a:p>
          <a:p>
            <a:r>
              <a:rPr lang="vi-VN"/>
              <a:t>d.	Vàng da sậm</a:t>
            </a:r>
          </a:p>
          <a:p>
            <a:r>
              <a:rPr lang="vi-VN"/>
              <a:t>e.	Phân bạc màu</a:t>
            </a:r>
          </a:p>
        </p:txBody>
      </p:sp>
    </p:spTree>
    <p:extLst>
      <p:ext uri="{BB962C8B-B14F-4D97-AF65-F5344CB8AC3E}">
        <p14:creationId xmlns:p14="http://schemas.microsoft.com/office/powerpoint/2010/main" val="1734178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RHM2 2016</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8042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Y2 2014-2015</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653913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0"/>
            <a:ext cx="7772400" cy="1470025"/>
          </a:xfrm>
        </p:spPr>
        <p:txBody>
          <a:bodyPr/>
          <a:lstStyle/>
          <a:p>
            <a:r>
              <a:rPr lang="sv-SE"/>
              <a:t>NT Y09</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753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248400"/>
            <a:ext cx="9144000" cy="533401"/>
          </a:xfrm>
        </p:spPr>
        <p:txBody>
          <a:bodyPr>
            <a:normAutofit/>
          </a:bodyPr>
          <a:lstStyle/>
          <a:p>
            <a:r>
              <a:rPr lang="en-GB" sz="2000"/>
              <a:t>&gt;2cm </a:t>
            </a:r>
            <a:r>
              <a:rPr lang="en-GB" sz="2000" err="1"/>
              <a:t>phải</a:t>
            </a:r>
            <a:r>
              <a:rPr lang="en-GB" sz="2000"/>
              <a:t> ST, 1-2cm </a:t>
            </a:r>
            <a:r>
              <a:rPr lang="en-GB" sz="2000" err="1"/>
              <a:t>thì</a:t>
            </a:r>
            <a:r>
              <a:rPr lang="en-GB" sz="2000"/>
              <a:t> CT -&gt; MRI -&gt; ST, </a:t>
            </a:r>
            <a:r>
              <a:rPr lang="en-GB" sz="2000" err="1"/>
              <a:t>nếu</a:t>
            </a:r>
            <a:r>
              <a:rPr lang="en-GB" sz="2000"/>
              <a:t> RL </a:t>
            </a:r>
            <a:r>
              <a:rPr lang="en-GB" sz="2000" err="1"/>
              <a:t>đông</a:t>
            </a:r>
            <a:r>
              <a:rPr lang="en-GB" sz="2000"/>
              <a:t> </a:t>
            </a:r>
            <a:r>
              <a:rPr lang="en-GB" sz="2000" err="1"/>
              <a:t>máu</a:t>
            </a:r>
            <a:r>
              <a:rPr lang="en-GB" sz="2000"/>
              <a:t> </a:t>
            </a:r>
            <a:r>
              <a:rPr lang="en-GB" sz="2000" err="1"/>
              <a:t>thì</a:t>
            </a:r>
            <a:r>
              <a:rPr lang="en-GB" sz="2000"/>
              <a:t> </a:t>
            </a:r>
            <a:r>
              <a:rPr lang="en-GB" sz="2000" err="1"/>
              <a:t>điều</a:t>
            </a:r>
            <a:r>
              <a:rPr lang="en-GB" sz="2000"/>
              <a:t> </a:t>
            </a:r>
            <a:r>
              <a:rPr lang="en-GB" sz="2000" err="1"/>
              <a:t>chỉnh</a:t>
            </a:r>
            <a:r>
              <a:rPr lang="en-GB" sz="2000"/>
              <a:t> </a:t>
            </a:r>
            <a:r>
              <a:rPr lang="en-GB" sz="2000" err="1"/>
              <a:t>rồi</a:t>
            </a:r>
            <a:r>
              <a:rPr lang="en-GB" sz="2000"/>
              <a:t> ST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18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223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4488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95483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701198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8507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NT Y09-10</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070468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4841"/>
            <a:ext cx="6678613"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 y="1148917"/>
            <a:ext cx="7640637"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 y="3733800"/>
            <a:ext cx="7535863"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2F7E682C-C085-44FB-887B-40077CAE467B}"/>
              </a:ext>
            </a:extLst>
          </p:cNvPr>
          <p:cNvPicPr>
            <a:picLocks noChangeAspect="1"/>
          </p:cNvPicPr>
          <p:nvPr/>
        </p:nvPicPr>
        <p:blipFill>
          <a:blip r:embed="rId5"/>
          <a:stretch>
            <a:fillRect/>
          </a:stretch>
        </p:blipFill>
        <p:spPr>
          <a:xfrm>
            <a:off x="6531477" y="53631"/>
            <a:ext cx="2612523" cy="2881768"/>
          </a:xfrm>
          <a:prstGeom prst="rect">
            <a:avLst/>
          </a:prstGeom>
        </p:spPr>
      </p:pic>
      <p:pic>
        <p:nvPicPr>
          <p:cNvPr id="5" name="Picture 4">
            <a:extLst>
              <a:ext uri="{FF2B5EF4-FFF2-40B4-BE49-F238E27FC236}">
                <a16:creationId xmlns:a16="http://schemas.microsoft.com/office/drawing/2014/main" id="{BB2A7D59-3072-4CCC-A06B-451B4B206BD7}"/>
              </a:ext>
            </a:extLst>
          </p:cNvPr>
          <p:cNvPicPr>
            <a:picLocks noChangeAspect="1"/>
          </p:cNvPicPr>
          <p:nvPr/>
        </p:nvPicPr>
        <p:blipFill>
          <a:blip r:embed="rId6"/>
          <a:stretch>
            <a:fillRect/>
          </a:stretch>
        </p:blipFill>
        <p:spPr>
          <a:xfrm>
            <a:off x="6463985" y="2935399"/>
            <a:ext cx="2680015" cy="2751394"/>
          </a:xfrm>
          <a:prstGeom prst="rect">
            <a:avLst/>
          </a:prstGeom>
        </p:spPr>
      </p:pic>
    </p:spTree>
    <p:extLst>
      <p:ext uri="{BB962C8B-B14F-4D97-AF65-F5344CB8AC3E}">
        <p14:creationId xmlns:p14="http://schemas.microsoft.com/office/powerpoint/2010/main" val="17871141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NT Y10</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749989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55"/>
            <a:ext cx="8478837"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6" y="3048000"/>
            <a:ext cx="9133114"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 y="3657600"/>
            <a:ext cx="9073811"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FF5E77CC-C634-43D3-9FAA-A1DD005762D4}"/>
              </a:ext>
            </a:extLst>
          </p:cNvPr>
          <p:cNvPicPr>
            <a:picLocks noChangeAspect="1"/>
          </p:cNvPicPr>
          <p:nvPr/>
        </p:nvPicPr>
        <p:blipFill>
          <a:blip r:embed="rId6"/>
          <a:stretch>
            <a:fillRect/>
          </a:stretch>
        </p:blipFill>
        <p:spPr>
          <a:xfrm>
            <a:off x="3962400" y="1990473"/>
            <a:ext cx="5029200" cy="1018814"/>
          </a:xfrm>
          <a:prstGeom prst="rect">
            <a:avLst/>
          </a:prstGeom>
        </p:spPr>
      </p:pic>
      <p:pic>
        <p:nvPicPr>
          <p:cNvPr id="5" name="Picture 4">
            <a:extLst>
              <a:ext uri="{FF2B5EF4-FFF2-40B4-BE49-F238E27FC236}">
                <a16:creationId xmlns:a16="http://schemas.microsoft.com/office/drawing/2014/main" id="{3736E5E1-314C-4819-8E6F-38B5BD3EC0EE}"/>
              </a:ext>
            </a:extLst>
          </p:cNvPr>
          <p:cNvPicPr>
            <a:picLocks noChangeAspect="1"/>
          </p:cNvPicPr>
          <p:nvPr/>
        </p:nvPicPr>
        <p:blipFill>
          <a:blip r:embed="rId7"/>
          <a:stretch>
            <a:fillRect/>
          </a:stretch>
        </p:blipFill>
        <p:spPr>
          <a:xfrm>
            <a:off x="6309992" y="4151283"/>
            <a:ext cx="2838846" cy="1738555"/>
          </a:xfrm>
          <a:prstGeom prst="rect">
            <a:avLst/>
          </a:prstGeom>
        </p:spPr>
      </p:pic>
      <p:pic>
        <p:nvPicPr>
          <p:cNvPr id="1026" name="Picture 2" descr="ECOG performance status | Download Table">
            <a:extLst>
              <a:ext uri="{FF2B5EF4-FFF2-40B4-BE49-F238E27FC236}">
                <a16:creationId xmlns:a16="http://schemas.microsoft.com/office/drawing/2014/main" id="{F7CF2494-5F46-45F7-B15A-35C469B9F5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072370"/>
            <a:ext cx="3343276" cy="21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1118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0" y="5715000"/>
            <a:ext cx="4343400" cy="1143000"/>
          </a:xfrm>
        </p:spPr>
        <p:txBody>
          <a:bodyPr/>
          <a:lstStyle/>
          <a:p>
            <a:r>
              <a:rPr lang="en-GB"/>
              <a:t>38: TACE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18343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258470D-AFBB-4680-B204-5FE41703BCA3}"/>
              </a:ext>
            </a:extLst>
          </p:cNvPr>
          <p:cNvPicPr>
            <a:picLocks noChangeAspect="1"/>
          </p:cNvPicPr>
          <p:nvPr/>
        </p:nvPicPr>
        <p:blipFill>
          <a:blip r:embed="rId3"/>
          <a:stretch>
            <a:fillRect/>
          </a:stretch>
        </p:blipFill>
        <p:spPr>
          <a:xfrm>
            <a:off x="-1" y="4343400"/>
            <a:ext cx="6594011" cy="1242485"/>
          </a:xfrm>
          <a:prstGeom prst="rect">
            <a:avLst/>
          </a:prstGeom>
        </p:spPr>
      </p:pic>
      <p:pic>
        <p:nvPicPr>
          <p:cNvPr id="6" name="Picture 5">
            <a:extLst>
              <a:ext uri="{FF2B5EF4-FFF2-40B4-BE49-F238E27FC236}">
                <a16:creationId xmlns:a16="http://schemas.microsoft.com/office/drawing/2014/main" id="{41C93AA0-4386-47E7-AEFC-FBAE54376198}"/>
              </a:ext>
            </a:extLst>
          </p:cNvPr>
          <p:cNvPicPr>
            <a:picLocks noChangeAspect="1"/>
          </p:cNvPicPr>
          <p:nvPr/>
        </p:nvPicPr>
        <p:blipFill>
          <a:blip r:embed="rId4"/>
          <a:stretch>
            <a:fillRect/>
          </a:stretch>
        </p:blipFill>
        <p:spPr>
          <a:xfrm>
            <a:off x="5827752" y="2075666"/>
            <a:ext cx="3316248" cy="2138619"/>
          </a:xfrm>
          <a:prstGeom prst="rect">
            <a:avLst/>
          </a:prstGeom>
        </p:spPr>
      </p:pic>
      <p:pic>
        <p:nvPicPr>
          <p:cNvPr id="7" name="Picture 6">
            <a:extLst>
              <a:ext uri="{FF2B5EF4-FFF2-40B4-BE49-F238E27FC236}">
                <a16:creationId xmlns:a16="http://schemas.microsoft.com/office/drawing/2014/main" id="{06F247D6-E13E-4E8C-826B-29AD1098827D}"/>
              </a:ext>
            </a:extLst>
          </p:cNvPr>
          <p:cNvPicPr>
            <a:picLocks noChangeAspect="1"/>
          </p:cNvPicPr>
          <p:nvPr/>
        </p:nvPicPr>
        <p:blipFill>
          <a:blip r:embed="rId5"/>
          <a:stretch>
            <a:fillRect/>
          </a:stretch>
        </p:blipFill>
        <p:spPr>
          <a:xfrm>
            <a:off x="5885675" y="4214285"/>
            <a:ext cx="3200401" cy="1959977"/>
          </a:xfrm>
          <a:prstGeom prst="rect">
            <a:avLst/>
          </a:prstGeom>
        </p:spPr>
      </p:pic>
    </p:spTree>
    <p:extLst>
      <p:ext uri="{BB962C8B-B14F-4D97-AF65-F5344CB8AC3E}">
        <p14:creationId xmlns:p14="http://schemas.microsoft.com/office/powerpoint/2010/main" val="26465001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NT Y11</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1431756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9" y="0"/>
            <a:ext cx="9116291"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1418848"/>
            <a:ext cx="9116291"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DD82081D-1007-473F-AF8C-D36733D6EB8D}"/>
              </a:ext>
            </a:extLst>
          </p:cNvPr>
          <p:cNvPicPr>
            <a:picLocks noChangeAspect="1"/>
          </p:cNvPicPr>
          <p:nvPr/>
        </p:nvPicPr>
        <p:blipFill>
          <a:blip r:embed="rId4"/>
          <a:stretch>
            <a:fillRect/>
          </a:stretch>
        </p:blipFill>
        <p:spPr>
          <a:xfrm>
            <a:off x="3962400" y="35422"/>
            <a:ext cx="5181600" cy="1388264"/>
          </a:xfrm>
          <a:prstGeom prst="rect">
            <a:avLst/>
          </a:prstGeom>
        </p:spPr>
      </p:pic>
    </p:spTree>
    <p:extLst>
      <p:ext uri="{BB962C8B-B14F-4D97-AF65-F5344CB8AC3E}">
        <p14:creationId xmlns:p14="http://schemas.microsoft.com/office/powerpoint/2010/main" val="22891707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985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29894"/>
            <a:ext cx="9144000" cy="385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67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Ngoại Y13 L2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79998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NT Y12</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1527122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91600" cy="6639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8649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NT Y13</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9206334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0"/>
            <a:ext cx="7554913"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03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883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743200"/>
            <a:ext cx="9144000" cy="205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363E5B79-1146-4862-BEE0-B8904BECCF2A}"/>
              </a:ext>
            </a:extLst>
          </p:cNvPr>
          <p:cNvPicPr>
            <a:picLocks noChangeAspect="1"/>
          </p:cNvPicPr>
          <p:nvPr/>
        </p:nvPicPr>
        <p:blipFill>
          <a:blip r:embed="rId5"/>
          <a:stretch>
            <a:fillRect/>
          </a:stretch>
        </p:blipFill>
        <p:spPr>
          <a:xfrm>
            <a:off x="6248400" y="270006"/>
            <a:ext cx="2870199" cy="2268716"/>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3051" y="3429000"/>
            <a:ext cx="4686300" cy="324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399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YLT13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55958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78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YLT13 L2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8635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858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Y12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540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657"/>
            <a:ext cx="903128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2743200"/>
            <a:ext cx="8421687"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829300"/>
            <a:ext cx="8650287"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67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4524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14625"/>
            <a:ext cx="7926387"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61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 y="0"/>
            <a:ext cx="91503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2285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Y12 L2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33765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57"/>
            <a:ext cx="9021762"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7245"/>
            <a:ext cx="9050337"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67F16791-DF00-4C8B-86B0-0E517C5A3356}"/>
              </a:ext>
            </a:extLst>
          </p:cNvPr>
          <p:cNvPicPr>
            <a:picLocks noChangeAspect="1"/>
          </p:cNvPicPr>
          <p:nvPr/>
        </p:nvPicPr>
        <p:blipFill>
          <a:blip r:embed="rId4"/>
          <a:stretch>
            <a:fillRect/>
          </a:stretch>
        </p:blipFill>
        <p:spPr>
          <a:xfrm>
            <a:off x="4839" y="3917647"/>
            <a:ext cx="2585962" cy="2745257"/>
          </a:xfrm>
          <a:prstGeom prst="rect">
            <a:avLst/>
          </a:prstGeom>
        </p:spPr>
      </p:pic>
      <p:pic>
        <p:nvPicPr>
          <p:cNvPr id="6" name="Picture 5">
            <a:extLst>
              <a:ext uri="{FF2B5EF4-FFF2-40B4-BE49-F238E27FC236}">
                <a16:creationId xmlns:a16="http://schemas.microsoft.com/office/drawing/2014/main" id="{7382BB6D-70DC-43E9-994E-9F6978009A86}"/>
              </a:ext>
            </a:extLst>
          </p:cNvPr>
          <p:cNvPicPr>
            <a:picLocks noChangeAspect="1"/>
          </p:cNvPicPr>
          <p:nvPr/>
        </p:nvPicPr>
        <p:blipFill>
          <a:blip r:embed="rId5"/>
          <a:stretch>
            <a:fillRect/>
          </a:stretch>
        </p:blipFill>
        <p:spPr>
          <a:xfrm>
            <a:off x="2576287" y="3923695"/>
            <a:ext cx="2833913" cy="2747675"/>
          </a:xfrm>
          <a:prstGeom prst="rect">
            <a:avLst/>
          </a:prstGeom>
        </p:spPr>
      </p:pic>
      <p:pic>
        <p:nvPicPr>
          <p:cNvPr id="7" name="Picture 6">
            <a:extLst>
              <a:ext uri="{FF2B5EF4-FFF2-40B4-BE49-F238E27FC236}">
                <a16:creationId xmlns:a16="http://schemas.microsoft.com/office/drawing/2014/main" id="{18DFBCEB-653F-4D68-B285-EA227FAD17C5}"/>
              </a:ext>
            </a:extLst>
          </p:cNvPr>
          <p:cNvPicPr>
            <a:picLocks noChangeAspect="1"/>
          </p:cNvPicPr>
          <p:nvPr/>
        </p:nvPicPr>
        <p:blipFill>
          <a:blip r:embed="rId6"/>
          <a:stretch>
            <a:fillRect/>
          </a:stretch>
        </p:blipFill>
        <p:spPr>
          <a:xfrm>
            <a:off x="5313240" y="3893910"/>
            <a:ext cx="1742636" cy="1655385"/>
          </a:xfrm>
          <a:prstGeom prst="rect">
            <a:avLst/>
          </a:prstGeom>
        </p:spPr>
      </p:pic>
      <p:pic>
        <p:nvPicPr>
          <p:cNvPr id="8" name="Picture 7">
            <a:extLst>
              <a:ext uri="{FF2B5EF4-FFF2-40B4-BE49-F238E27FC236}">
                <a16:creationId xmlns:a16="http://schemas.microsoft.com/office/drawing/2014/main" id="{539D3D24-F8F7-4EAE-ACC4-7DC18A3A79E1}"/>
              </a:ext>
            </a:extLst>
          </p:cNvPr>
          <p:cNvPicPr>
            <a:picLocks noChangeAspect="1"/>
          </p:cNvPicPr>
          <p:nvPr/>
        </p:nvPicPr>
        <p:blipFill>
          <a:blip r:embed="rId7"/>
          <a:stretch>
            <a:fillRect/>
          </a:stretch>
        </p:blipFill>
        <p:spPr>
          <a:xfrm>
            <a:off x="7059505" y="4847776"/>
            <a:ext cx="2079656" cy="2010224"/>
          </a:xfrm>
          <a:prstGeom prst="rect">
            <a:avLst/>
          </a:prstGeom>
        </p:spPr>
      </p:pic>
    </p:spTree>
    <p:extLst>
      <p:ext uri="{BB962C8B-B14F-4D97-AF65-F5344CB8AC3E}">
        <p14:creationId xmlns:p14="http://schemas.microsoft.com/office/powerpoint/2010/main" val="83237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YLT 12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89341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1186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6600"/>
            <a:ext cx="91186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51409525-53E9-4303-A272-66700875771E}"/>
              </a:ext>
            </a:extLst>
          </p:cNvPr>
          <p:cNvPicPr>
            <a:picLocks noChangeAspect="1"/>
          </p:cNvPicPr>
          <p:nvPr/>
        </p:nvPicPr>
        <p:blipFill>
          <a:blip r:embed="rId5"/>
          <a:stretch>
            <a:fillRect/>
          </a:stretch>
        </p:blipFill>
        <p:spPr>
          <a:xfrm>
            <a:off x="5638800" y="31079"/>
            <a:ext cx="3423324" cy="2572119"/>
          </a:xfrm>
          <a:prstGeom prst="rect">
            <a:avLst/>
          </a:prstGeom>
        </p:spPr>
      </p:pic>
      <p:pic>
        <p:nvPicPr>
          <p:cNvPr id="5" name="Picture 4">
            <a:extLst>
              <a:ext uri="{FF2B5EF4-FFF2-40B4-BE49-F238E27FC236}">
                <a16:creationId xmlns:a16="http://schemas.microsoft.com/office/drawing/2014/main" id="{E7A76FD8-4B56-4143-83E5-D5CAC0D8C845}"/>
              </a:ext>
            </a:extLst>
          </p:cNvPr>
          <p:cNvPicPr>
            <a:picLocks noChangeAspect="1"/>
          </p:cNvPicPr>
          <p:nvPr/>
        </p:nvPicPr>
        <p:blipFill>
          <a:blip r:embed="rId6"/>
          <a:stretch>
            <a:fillRect/>
          </a:stretch>
        </p:blipFill>
        <p:spPr>
          <a:xfrm>
            <a:off x="5982496" y="5429743"/>
            <a:ext cx="1905544" cy="685800"/>
          </a:xfrm>
          <a:prstGeom prst="rect">
            <a:avLst/>
          </a:prstGeom>
        </p:spPr>
      </p:pic>
      <p:pic>
        <p:nvPicPr>
          <p:cNvPr id="6" name="Picture 5">
            <a:extLst>
              <a:ext uri="{FF2B5EF4-FFF2-40B4-BE49-F238E27FC236}">
                <a16:creationId xmlns:a16="http://schemas.microsoft.com/office/drawing/2014/main" id="{D94F2BA0-D4EC-4898-AEDE-55924FB4996F}"/>
              </a:ext>
            </a:extLst>
          </p:cNvPr>
          <p:cNvPicPr>
            <a:picLocks noChangeAspect="1"/>
          </p:cNvPicPr>
          <p:nvPr/>
        </p:nvPicPr>
        <p:blipFill>
          <a:blip r:embed="rId7"/>
          <a:stretch>
            <a:fillRect/>
          </a:stretch>
        </p:blipFill>
        <p:spPr>
          <a:xfrm>
            <a:off x="5930873" y="3581155"/>
            <a:ext cx="2008791" cy="1905245"/>
          </a:xfrm>
          <a:prstGeom prst="rect">
            <a:avLst/>
          </a:prstGeom>
        </p:spPr>
      </p:pic>
      <p:sp>
        <p:nvSpPr>
          <p:cNvPr id="7" name="TextBox 6">
            <a:extLst>
              <a:ext uri="{FF2B5EF4-FFF2-40B4-BE49-F238E27FC236}">
                <a16:creationId xmlns:a16="http://schemas.microsoft.com/office/drawing/2014/main" id="{4A446ACA-BA17-49D6-838B-DEB4F300DF68}"/>
              </a:ext>
            </a:extLst>
          </p:cNvPr>
          <p:cNvSpPr txBox="1"/>
          <p:nvPr/>
        </p:nvSpPr>
        <p:spPr>
          <a:xfrm>
            <a:off x="7086600" y="6147872"/>
            <a:ext cx="2286000" cy="369332"/>
          </a:xfrm>
          <a:prstGeom prst="rect">
            <a:avLst/>
          </a:prstGeom>
          <a:noFill/>
        </p:spPr>
        <p:txBody>
          <a:bodyPr wrap="square" rtlCol="0">
            <a:spAutoFit/>
          </a:bodyPr>
          <a:lstStyle/>
          <a:p>
            <a:r>
              <a:rPr lang="en-US" err="1"/>
              <a:t>Bệnh</a:t>
            </a:r>
            <a:r>
              <a:rPr lang="en-US"/>
              <a:t> </a:t>
            </a:r>
            <a:r>
              <a:rPr lang="en-US" err="1"/>
              <a:t>học</a:t>
            </a:r>
            <a:r>
              <a:rPr lang="en-US"/>
              <a:t> y3 </a:t>
            </a:r>
            <a:r>
              <a:rPr lang="en-US" err="1"/>
              <a:t>cũ</a:t>
            </a:r>
            <a:endParaRPr lang="en-AU"/>
          </a:p>
        </p:txBody>
      </p:sp>
    </p:spTree>
    <p:extLst>
      <p:ext uri="{BB962C8B-B14F-4D97-AF65-F5344CB8AC3E}">
        <p14:creationId xmlns:p14="http://schemas.microsoft.com/office/powerpoint/2010/main" val="94751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YLT12 L2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4048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6" y="0"/>
            <a:ext cx="8878887"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75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Y11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63952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5" y="-36095"/>
            <a:ext cx="909569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25" y="1882036"/>
            <a:ext cx="8502769" cy="1919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73EE945D-4035-4B18-91FF-A19E830BF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25" y="3833099"/>
            <a:ext cx="8764827" cy="180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3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Y11 L2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42040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Y14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7096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4001" cy="198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760663"/>
            <a:ext cx="9144001"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7" y="3429000"/>
            <a:ext cx="918028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934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Y05 L1 không có gan</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07344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Y05 L2 không có gan</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6786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HK1 Y6 Y15</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34835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4572000" cy="2031325"/>
          </a:xfrm>
          <a:prstGeom prst="rect">
            <a:avLst/>
          </a:prstGeom>
        </p:spPr>
        <p:txBody>
          <a:bodyPr>
            <a:spAutoFit/>
          </a:bodyPr>
          <a:lstStyle/>
          <a:p>
            <a:r>
              <a:rPr lang="vi-VN"/>
              <a:t>Câu 5. Biến chứng nào thường gặp của ung thư tế bào gan nếu không điều trị ?</a:t>
            </a:r>
          </a:p>
          <a:p>
            <a:r>
              <a:rPr lang="vi-VN"/>
              <a:t>a. Di căn xa</a:t>
            </a:r>
          </a:p>
          <a:p>
            <a:r>
              <a:rPr lang="vi-VN"/>
              <a:t>b. Xâm lấn mạch máu</a:t>
            </a:r>
          </a:p>
          <a:p>
            <a:r>
              <a:rPr lang="vi-VN"/>
              <a:t>c. Vỡ u</a:t>
            </a:r>
          </a:p>
          <a:p>
            <a:r>
              <a:rPr lang="vi-VN"/>
              <a:t>d. Xâm lấn đường mật</a:t>
            </a:r>
          </a:p>
          <a:p>
            <a:r>
              <a:rPr lang="vi-VN"/>
              <a:t>e. Xơ gan nặng</a:t>
            </a:r>
          </a:p>
        </p:txBody>
      </p:sp>
      <p:sp>
        <p:nvSpPr>
          <p:cNvPr id="6" name="Rectangle 5"/>
          <p:cNvSpPr/>
          <p:nvPr/>
        </p:nvSpPr>
        <p:spPr>
          <a:xfrm>
            <a:off x="-36286" y="3733800"/>
            <a:ext cx="4572000" cy="2308324"/>
          </a:xfrm>
          <a:prstGeom prst="rect">
            <a:avLst/>
          </a:prstGeom>
        </p:spPr>
        <p:txBody>
          <a:bodyPr>
            <a:spAutoFit/>
          </a:bodyPr>
          <a:lstStyle/>
          <a:p>
            <a:r>
              <a:rPr lang="vi-VN"/>
              <a:t>Câu 8. Tumor marker nào sau đây không  dùng để theo dõi sau điều trị ung thư tế bào gan?</a:t>
            </a:r>
          </a:p>
          <a:p>
            <a:r>
              <a:rPr lang="vi-VN"/>
              <a:t>a. AFP</a:t>
            </a:r>
          </a:p>
          <a:p>
            <a:r>
              <a:rPr lang="vi-VN"/>
              <a:t>b. AFP-L3</a:t>
            </a:r>
          </a:p>
          <a:p>
            <a:r>
              <a:rPr lang="vi-VN"/>
              <a:t>c. PIVKA II</a:t>
            </a:r>
          </a:p>
          <a:p>
            <a:r>
              <a:rPr lang="vi-VN"/>
              <a:t>d. DCP</a:t>
            </a:r>
          </a:p>
          <a:p>
            <a:r>
              <a:rPr lang="vi-VN"/>
              <a:t>e. CA 19.9</a:t>
            </a:r>
          </a:p>
        </p:txBody>
      </p:sp>
    </p:spTree>
    <p:extLst>
      <p:ext uri="{BB962C8B-B14F-4D97-AF65-F5344CB8AC3E}">
        <p14:creationId xmlns:p14="http://schemas.microsoft.com/office/powerpoint/2010/main" val="1174779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400800" cy="2308324"/>
          </a:xfrm>
          <a:prstGeom prst="rect">
            <a:avLst/>
          </a:prstGeom>
        </p:spPr>
        <p:txBody>
          <a:bodyPr wrap="square">
            <a:spAutoFit/>
          </a:bodyPr>
          <a:lstStyle/>
          <a:p>
            <a:r>
              <a:rPr lang="vi-VN"/>
              <a:t>Câu 16. Bệnh nhân bị xơ gan do rượu, có nguy cơ cao bị ung thư tế bào gan, mỗi 6 tháng nên được tầm soát bằng phương tiện gì (theo guideline của JSH) ?</a:t>
            </a:r>
          </a:p>
          <a:p>
            <a:r>
              <a:rPr lang="vi-VN"/>
              <a:t>a.	Chup cộng hưởng từ gan mật</a:t>
            </a:r>
          </a:p>
          <a:p>
            <a:r>
              <a:rPr lang="vi-VN"/>
              <a:t>b.	Chụp động mạch gan	</a:t>
            </a:r>
          </a:p>
          <a:p>
            <a:r>
              <a:rPr lang="vi-VN"/>
              <a:t>c.	Chụp cắt lớp vi tính bụng chậu cản quang</a:t>
            </a:r>
          </a:p>
          <a:p>
            <a:r>
              <a:rPr lang="vi-VN"/>
              <a:t>d.	Bộ ba marker ung thư gan: AFP, AFP-L3, PIVKA-II</a:t>
            </a:r>
          </a:p>
          <a:p>
            <a:r>
              <a:rPr lang="vi-VN"/>
              <a:t>e.	Siêu âm ổ bụng </a:t>
            </a:r>
          </a:p>
        </p:txBody>
      </p:sp>
      <p:sp>
        <p:nvSpPr>
          <p:cNvPr id="5" name="Rectangle 4"/>
          <p:cNvSpPr/>
          <p:nvPr/>
        </p:nvSpPr>
        <p:spPr>
          <a:xfrm>
            <a:off x="0" y="3124200"/>
            <a:ext cx="4572000" cy="2308324"/>
          </a:xfrm>
          <a:prstGeom prst="rect">
            <a:avLst/>
          </a:prstGeom>
        </p:spPr>
        <p:txBody>
          <a:bodyPr>
            <a:spAutoFit/>
          </a:bodyPr>
          <a:lstStyle/>
          <a:p>
            <a:r>
              <a:rPr lang="vi-VN"/>
              <a:t>Câu 32. Gọi là tăng Bilirubin trực tiếp ưu thế khi trong kết quả XN tỉ số Bilirubin TT/ Bilirubin TP lớn hơn bao nhiêu?</a:t>
            </a:r>
          </a:p>
          <a:p>
            <a:r>
              <a:rPr lang="vi-VN"/>
              <a:t>a.	20%</a:t>
            </a:r>
          </a:p>
          <a:p>
            <a:r>
              <a:rPr lang="vi-VN"/>
              <a:t>b.	30%</a:t>
            </a:r>
          </a:p>
          <a:p>
            <a:r>
              <a:rPr lang="vi-VN"/>
              <a:t>c.	40%</a:t>
            </a:r>
          </a:p>
          <a:p>
            <a:r>
              <a:rPr lang="vi-VN"/>
              <a:t>d.	50%</a:t>
            </a:r>
          </a:p>
          <a:p>
            <a:r>
              <a:rPr lang="vi-VN"/>
              <a:t>e.	60%</a:t>
            </a:r>
          </a:p>
        </p:txBody>
      </p:sp>
    </p:spTree>
    <p:extLst>
      <p:ext uri="{BB962C8B-B14F-4D97-AF65-F5344CB8AC3E}">
        <p14:creationId xmlns:p14="http://schemas.microsoft.com/office/powerpoint/2010/main" val="2642792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5791200" cy="4524315"/>
          </a:xfrm>
          <a:prstGeom prst="rect">
            <a:avLst/>
          </a:prstGeom>
        </p:spPr>
        <p:txBody>
          <a:bodyPr wrap="square">
            <a:spAutoFit/>
          </a:bodyPr>
          <a:lstStyle/>
          <a:p>
            <a:r>
              <a:rPr lang="vi-VN"/>
              <a:t>Câu 39. Các phương pháp điều trị triệt để ung thư tế bào gan gồm có những phương pháp nào?</a:t>
            </a:r>
          </a:p>
          <a:p>
            <a:r>
              <a:rPr lang="vi-VN"/>
              <a:t>a.	Cắt gan, TACE, RFA. </a:t>
            </a:r>
          </a:p>
          <a:p>
            <a:r>
              <a:rPr lang="vi-VN"/>
              <a:t>b.	Cắt gan, ghép gan, TACE</a:t>
            </a:r>
          </a:p>
          <a:p>
            <a:r>
              <a:rPr lang="vi-VN"/>
              <a:t>c.	Cắt gan, hóa trị toàn thân, xạ trị</a:t>
            </a:r>
          </a:p>
          <a:p>
            <a:r>
              <a:rPr lang="vi-VN"/>
              <a:t>d.	Cắt gan, hóa trị tại chỗ, RFA</a:t>
            </a:r>
          </a:p>
          <a:p>
            <a:r>
              <a:rPr lang="vi-VN"/>
              <a:t>e.	Cắt gan, ghép gan, RFA </a:t>
            </a:r>
          </a:p>
          <a:p>
            <a:endParaRPr lang="vi-VN"/>
          </a:p>
          <a:p>
            <a:r>
              <a:rPr lang="vi-VN"/>
              <a:t>Câu 40. Điểm khác biệt trong điều trị của carcinoma tế bào gai so với carcinoma tế bào tuyến là gì?</a:t>
            </a:r>
          </a:p>
          <a:p>
            <a:r>
              <a:rPr lang="vi-VN"/>
              <a:t>a.	Carcinoma tb gai phẫu thuật dễ hơn</a:t>
            </a:r>
          </a:p>
          <a:p>
            <a:r>
              <a:rPr lang="vi-VN"/>
              <a:t>b.	Carcinoma tb gai nhạy hóa trị hơn</a:t>
            </a:r>
          </a:p>
          <a:p>
            <a:r>
              <a:rPr lang="vi-VN"/>
              <a:t>c.	Carcinoma tb gai có thuốc nhắm trúng đích		</a:t>
            </a:r>
          </a:p>
          <a:p>
            <a:r>
              <a:rPr lang="vi-VN"/>
              <a:t>d.	Carcinoma tb gai tiên lượng sống lâu hơn</a:t>
            </a:r>
          </a:p>
          <a:p>
            <a:r>
              <a:rPr lang="vi-VN"/>
              <a:t>e.	Carcinoma tb gai nhạy xạ trị hơn </a:t>
            </a:r>
          </a:p>
        </p:txBody>
      </p:sp>
    </p:spTree>
    <p:extLst>
      <p:ext uri="{BB962C8B-B14F-4D97-AF65-F5344CB8AC3E}">
        <p14:creationId xmlns:p14="http://schemas.microsoft.com/office/powerpoint/2010/main" val="3646038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90236" y="60158"/>
            <a:ext cx="8939463" cy="3693319"/>
          </a:xfrm>
          <a:prstGeom prst="rect">
            <a:avLst/>
          </a:prstGeom>
        </p:spPr>
        <p:txBody>
          <a:bodyPr wrap="square">
            <a:spAutoFit/>
          </a:bodyPr>
          <a:lstStyle/>
          <a:p>
            <a:r>
              <a:rPr lang="vi-VN" dirty="0"/>
              <a:t>Câu 55. Bệnh nhân nữ, 72t, đi khám sức khỏe tình cờ phát hiện u gan qua siêu âm</a:t>
            </a:r>
          </a:p>
          <a:p>
            <a:r>
              <a:rPr lang="vi-VN" dirty="0"/>
              <a:t>TCCN: 1 tháng nay bệnh nhân chán ăn, sụt cân không rõ, không đau bụng, đi tiêu phân vàng.</a:t>
            </a:r>
          </a:p>
          <a:p>
            <a:r>
              <a:rPr lang="vi-VN" dirty="0"/>
              <a:t>TCTT: </a:t>
            </a:r>
            <a:r>
              <a:rPr lang="vi-VN" b="1" dirty="0"/>
              <a:t>niêm hồng nhạt</a:t>
            </a:r>
            <a:r>
              <a:rPr lang="vi-VN" dirty="0"/>
              <a:t>, không vàng da, không báng bụng, bụng mềm, ấn không đau, không sờ thấy u.</a:t>
            </a:r>
          </a:p>
          <a:p>
            <a:r>
              <a:rPr lang="vi-VN" dirty="0"/>
              <a:t>Tiền căn: đái tháo đường 2 năm, chưa phẫu thuật lần nào, không bị viêm gan B hay C, không uống rượu bia</a:t>
            </a:r>
          </a:p>
          <a:p>
            <a:r>
              <a:rPr lang="vi-VN" dirty="0"/>
              <a:t>Trên lâm sàng, bản chất khối u gan nghi ngờ nhiều nhất là:</a:t>
            </a:r>
          </a:p>
          <a:p>
            <a:r>
              <a:rPr lang="vi-VN" dirty="0"/>
              <a:t>a. Áp xe gan do amib</a:t>
            </a:r>
          </a:p>
          <a:p>
            <a:r>
              <a:rPr lang="vi-VN" dirty="0"/>
              <a:t>b. Tăng sản lành tính của gan</a:t>
            </a:r>
          </a:p>
          <a:p>
            <a:r>
              <a:rPr lang="vi-VN" dirty="0"/>
              <a:t>c. Ung thư tiêu hóa di căn gan </a:t>
            </a:r>
          </a:p>
          <a:p>
            <a:r>
              <a:rPr lang="vi-VN" dirty="0"/>
              <a:t>d. Ung thư tế bào gan nguyên phát</a:t>
            </a:r>
          </a:p>
          <a:p>
            <a:r>
              <a:rPr lang="vi-VN" dirty="0"/>
              <a:t>e. Ung thư biểu mô đường mật</a:t>
            </a:r>
          </a:p>
        </p:txBody>
      </p:sp>
      <p:sp>
        <p:nvSpPr>
          <p:cNvPr id="5" name="Rectangle 4"/>
          <p:cNvSpPr/>
          <p:nvPr/>
        </p:nvSpPr>
        <p:spPr>
          <a:xfrm>
            <a:off x="0" y="3693319"/>
            <a:ext cx="4572000" cy="2031325"/>
          </a:xfrm>
          <a:prstGeom prst="rect">
            <a:avLst/>
          </a:prstGeom>
        </p:spPr>
        <p:txBody>
          <a:bodyPr>
            <a:spAutoFit/>
          </a:bodyPr>
          <a:lstStyle/>
          <a:p>
            <a:r>
              <a:rPr lang="vi-VN" dirty="0"/>
              <a:t>Câu 57. Yếu tố nào sau đây KHÔNG PHẢI là nguy cơ ung thư tế bào gan ?</a:t>
            </a:r>
          </a:p>
          <a:p>
            <a:r>
              <a:rPr lang="vi-VN" dirty="0"/>
              <a:t>a. Nhiễm viêm gan siêu vi A mạn tính</a:t>
            </a:r>
          </a:p>
          <a:p>
            <a:r>
              <a:rPr lang="vi-VN" dirty="0"/>
              <a:t>b. Nhiễm viêm gan siêu vi B mạn tính</a:t>
            </a:r>
          </a:p>
          <a:p>
            <a:r>
              <a:rPr lang="vi-VN" dirty="0"/>
              <a:t>c. Nhiễm viêm gan siêu vi C mạn tính</a:t>
            </a:r>
          </a:p>
          <a:p>
            <a:r>
              <a:rPr lang="vi-VN" dirty="0"/>
              <a:t>d. Nhiễm viêm gan siêu vi B và C mạn tính</a:t>
            </a:r>
          </a:p>
          <a:p>
            <a:r>
              <a:rPr lang="vi-VN" dirty="0"/>
              <a:t>e. Nghiện rượu</a:t>
            </a:r>
          </a:p>
        </p:txBody>
      </p:sp>
    </p:spTree>
    <p:extLst>
      <p:ext uri="{BB962C8B-B14F-4D97-AF65-F5344CB8AC3E}">
        <p14:creationId xmlns:p14="http://schemas.microsoft.com/office/powerpoint/2010/main" val="3533666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HK2 Y6 Y15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61575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6" y="0"/>
            <a:ext cx="8943975" cy="3416320"/>
          </a:xfrm>
          <a:prstGeom prst="rect">
            <a:avLst/>
          </a:prstGeom>
        </p:spPr>
        <p:txBody>
          <a:bodyPr wrap="square">
            <a:spAutoFit/>
          </a:bodyPr>
          <a:lstStyle/>
          <a:p>
            <a:r>
              <a:rPr lang="vi-VN"/>
              <a:t>Câu 3. Bệnh nhân nam, 62t, đi khám vì thấy sụt cân</a:t>
            </a:r>
          </a:p>
          <a:p>
            <a:r>
              <a:rPr lang="vi-VN"/>
              <a:t>Bệnh sử: ăn uống kém, chán ăn, sụt cân từ 6560kg/ 2 tháng, không đau bụng, đi tiêu phân vàng, tiểu vàng sậm.</a:t>
            </a:r>
          </a:p>
          <a:p>
            <a:r>
              <a:rPr lang="vi-VN"/>
              <a:t>Khám: Sinh hiệu ổn, không sốt. </a:t>
            </a:r>
            <a:r>
              <a:rPr lang="vi-VN" b="1" u="sng" dirty="0"/>
              <a:t>Da niêm vàng nhẹ</a:t>
            </a:r>
            <a:r>
              <a:rPr lang="vi-VN"/>
              <a:t>, không báng bụng, bụng mềm, ấn không đau, không sờ thấy u.</a:t>
            </a:r>
          </a:p>
          <a:p>
            <a:r>
              <a:rPr lang="vi-VN"/>
              <a:t>Tiền căn: chưa phẫu thuật lần nào, chưa từng thử xét nghiệm viêm gan siêu vi B,C , uống rượu ít, hút thuốc lá 15 gói x năm.</a:t>
            </a:r>
          </a:p>
          <a:p>
            <a:r>
              <a:rPr lang="vi-VN"/>
              <a:t>Khi tiếp cận bệnh nhân này, cận lâm sàng nào nên được chỉ định?</a:t>
            </a:r>
          </a:p>
          <a:p>
            <a:r>
              <a:rPr lang="vi-VN"/>
              <a:t>a. Siêu âm bụng</a:t>
            </a:r>
          </a:p>
          <a:p>
            <a:r>
              <a:rPr lang="vi-VN"/>
              <a:t>b. MSCT bụng chậu cản quang</a:t>
            </a:r>
          </a:p>
          <a:p>
            <a:r>
              <a:rPr lang="vi-VN"/>
              <a:t>c. MRI gan mật cản từ</a:t>
            </a:r>
          </a:p>
          <a:p>
            <a:r>
              <a:rPr lang="vi-VN"/>
              <a:t>d. Nội soi dạ dày</a:t>
            </a:r>
          </a:p>
        </p:txBody>
      </p:sp>
    </p:spTree>
    <p:extLst>
      <p:ext uri="{BB962C8B-B14F-4D97-AF65-F5344CB8AC3E}">
        <p14:creationId xmlns:p14="http://schemas.microsoft.com/office/powerpoint/2010/main" val="69165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4" y="0"/>
            <a:ext cx="9125857"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5" y="2286000"/>
            <a:ext cx="9129486"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613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 y="15538"/>
            <a:ext cx="8210550" cy="1754326"/>
          </a:xfrm>
          <a:prstGeom prst="rect">
            <a:avLst/>
          </a:prstGeom>
        </p:spPr>
        <p:txBody>
          <a:bodyPr wrap="square">
            <a:spAutoFit/>
          </a:bodyPr>
          <a:lstStyle/>
          <a:p>
            <a:r>
              <a:rPr lang="vi-VN"/>
              <a:t>Câu 10. Gọi là tăng Bilirubin trực tiếp ưu thế khi trong kết quả XN tỉ số Bilirubin TT/ Bilirubin TP lớn hơn bao nhiêu?</a:t>
            </a:r>
          </a:p>
          <a:p>
            <a:r>
              <a:rPr lang="vi-VN"/>
              <a:t>a.	20%</a:t>
            </a:r>
          </a:p>
          <a:p>
            <a:r>
              <a:rPr lang="vi-VN"/>
              <a:t>b.	30%</a:t>
            </a:r>
          </a:p>
          <a:p>
            <a:r>
              <a:rPr lang="vi-VN"/>
              <a:t>c.	40%</a:t>
            </a:r>
          </a:p>
          <a:p>
            <a:r>
              <a:rPr lang="vi-VN"/>
              <a:t>d.	50%</a:t>
            </a:r>
          </a:p>
        </p:txBody>
      </p:sp>
      <p:sp>
        <p:nvSpPr>
          <p:cNvPr id="5" name="Rectangle 4"/>
          <p:cNvSpPr/>
          <p:nvPr/>
        </p:nvSpPr>
        <p:spPr>
          <a:xfrm>
            <a:off x="19050" y="2514600"/>
            <a:ext cx="6858000" cy="1754326"/>
          </a:xfrm>
          <a:prstGeom prst="rect">
            <a:avLst/>
          </a:prstGeom>
        </p:spPr>
        <p:txBody>
          <a:bodyPr wrap="square">
            <a:spAutoFit/>
          </a:bodyPr>
          <a:lstStyle/>
          <a:p>
            <a:r>
              <a:rPr lang="vi-VN"/>
              <a:t>Câu 15. Ung thư tế bào gan nguyên phát giai đoạn tiến xa thường gây tử vong nhiều nhất trong bệnh cảnh nào?</a:t>
            </a:r>
          </a:p>
          <a:p>
            <a:r>
              <a:rPr lang="vi-VN"/>
              <a:t>a. Ói ra máu ồ ạt do vỡ dãn tĩnh mạch thực quản</a:t>
            </a:r>
          </a:p>
          <a:p>
            <a:r>
              <a:rPr lang="vi-VN"/>
              <a:t>b. Tắc ruột do u di căn ổ bụng</a:t>
            </a:r>
          </a:p>
          <a:p>
            <a:r>
              <a:rPr lang="vi-VN"/>
              <a:t>c. Chảy máu ổ bụng do u gan vỡ</a:t>
            </a:r>
          </a:p>
          <a:p>
            <a:r>
              <a:rPr lang="vi-VN"/>
              <a:t>d. Ho ra máu do di căn phổi</a:t>
            </a:r>
          </a:p>
        </p:txBody>
      </p:sp>
      <p:sp>
        <p:nvSpPr>
          <p:cNvPr id="6" name="Rectangle 5"/>
          <p:cNvSpPr/>
          <p:nvPr/>
        </p:nvSpPr>
        <p:spPr>
          <a:xfrm>
            <a:off x="0" y="5079564"/>
            <a:ext cx="6858000" cy="1754326"/>
          </a:xfrm>
          <a:prstGeom prst="rect">
            <a:avLst/>
          </a:prstGeom>
        </p:spPr>
        <p:txBody>
          <a:bodyPr wrap="square">
            <a:spAutoFit/>
          </a:bodyPr>
          <a:lstStyle/>
          <a:p>
            <a:r>
              <a:rPr lang="vi-VN"/>
              <a:t>Câu 17. Thể tích gan để lại sau phẫu thuật (Future Liver Remnant) có ý nghĩa gì đối với kết quả điều trị của bệnh nhân?</a:t>
            </a:r>
          </a:p>
          <a:p>
            <a:r>
              <a:rPr lang="vi-VN"/>
              <a:t>a. Nếu quá nhiều có thể dễ tái phát</a:t>
            </a:r>
          </a:p>
          <a:p>
            <a:r>
              <a:rPr lang="vi-VN"/>
              <a:t>b. Nếu quá nhiều có thể dễ hoại tử phần thiếu máu</a:t>
            </a:r>
          </a:p>
          <a:p>
            <a:r>
              <a:rPr lang="vi-VN"/>
              <a:t>c. Nếu quá ít có thể dễ bùng phát viêm gan siêu vi</a:t>
            </a:r>
          </a:p>
          <a:p>
            <a:r>
              <a:rPr lang="vi-VN"/>
              <a:t>d. Nếu quá ít có thể dễ suy gan sau mổ</a:t>
            </a:r>
          </a:p>
        </p:txBody>
      </p:sp>
      <p:pic>
        <p:nvPicPr>
          <p:cNvPr id="2" name="Picture 1">
            <a:extLst>
              <a:ext uri="{FF2B5EF4-FFF2-40B4-BE49-F238E27FC236}">
                <a16:creationId xmlns:a16="http://schemas.microsoft.com/office/drawing/2014/main" id="{A4013F47-B45D-40A6-920F-F2E837231C93}"/>
              </a:ext>
            </a:extLst>
          </p:cNvPr>
          <p:cNvPicPr>
            <a:picLocks noChangeAspect="1"/>
          </p:cNvPicPr>
          <p:nvPr/>
        </p:nvPicPr>
        <p:blipFill>
          <a:blip r:embed="rId3"/>
          <a:stretch>
            <a:fillRect/>
          </a:stretch>
        </p:blipFill>
        <p:spPr>
          <a:xfrm>
            <a:off x="6372839" y="3204600"/>
            <a:ext cx="2771161" cy="1910040"/>
          </a:xfrm>
          <a:prstGeom prst="rect">
            <a:avLst/>
          </a:prstGeom>
        </p:spPr>
      </p:pic>
    </p:spTree>
    <p:extLst>
      <p:ext uri="{BB962C8B-B14F-4D97-AF65-F5344CB8AC3E}">
        <p14:creationId xmlns:p14="http://schemas.microsoft.com/office/powerpoint/2010/main" val="2621730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 y="0"/>
            <a:ext cx="6858000" cy="1754326"/>
          </a:xfrm>
          <a:prstGeom prst="rect">
            <a:avLst/>
          </a:prstGeom>
        </p:spPr>
        <p:txBody>
          <a:bodyPr wrap="square">
            <a:spAutoFit/>
          </a:bodyPr>
          <a:lstStyle/>
          <a:p>
            <a:r>
              <a:rPr lang="vi-VN"/>
              <a:t>Câu 34. Phương pháp điều trị HCC nào sau đây KHÔNG THUỘC nhóm hủy u tại chỗ ?</a:t>
            </a:r>
          </a:p>
          <a:p>
            <a:r>
              <a:rPr lang="vi-VN"/>
              <a:t>a. Đốt RFA</a:t>
            </a:r>
          </a:p>
          <a:p>
            <a:r>
              <a:rPr lang="vi-VN"/>
              <a:t>b. Đốt Microwave</a:t>
            </a:r>
          </a:p>
          <a:p>
            <a:r>
              <a:rPr lang="vi-VN"/>
              <a:t>c. Chích cồn</a:t>
            </a:r>
          </a:p>
          <a:p>
            <a:r>
              <a:rPr lang="vi-VN"/>
              <a:t>d. Chích Lipiodol </a:t>
            </a:r>
          </a:p>
        </p:txBody>
      </p:sp>
      <p:sp>
        <p:nvSpPr>
          <p:cNvPr id="6" name="Rectangle 5"/>
          <p:cNvSpPr/>
          <p:nvPr/>
        </p:nvSpPr>
        <p:spPr>
          <a:xfrm>
            <a:off x="0" y="2590800"/>
            <a:ext cx="6858000" cy="1754326"/>
          </a:xfrm>
          <a:prstGeom prst="rect">
            <a:avLst/>
          </a:prstGeom>
        </p:spPr>
        <p:txBody>
          <a:bodyPr wrap="square">
            <a:spAutoFit/>
          </a:bodyPr>
          <a:lstStyle/>
          <a:p>
            <a:r>
              <a:rPr lang="vi-VN"/>
              <a:t>Câu 36. Giá trị chủ yếu của AFP trong ung thư gan nguyên phát là gì?</a:t>
            </a:r>
          </a:p>
          <a:p>
            <a:r>
              <a:rPr lang="vi-VN"/>
              <a:t>a.	Chẩn đoán xác định HCC</a:t>
            </a:r>
          </a:p>
          <a:p>
            <a:r>
              <a:rPr lang="vi-VN"/>
              <a:t>b.	Chẩn đoán mức độ phát tán của khối u</a:t>
            </a:r>
          </a:p>
          <a:p>
            <a:r>
              <a:rPr lang="vi-VN"/>
              <a:t>c.	Tầm soát HCC và theo dõi tái phát		</a:t>
            </a:r>
          </a:p>
          <a:p>
            <a:r>
              <a:rPr lang="vi-VN"/>
              <a:t>d.	Tiên lượng khả năng điều trị triệt để</a:t>
            </a:r>
          </a:p>
        </p:txBody>
      </p:sp>
      <p:sp>
        <p:nvSpPr>
          <p:cNvPr id="7" name="Rectangle 6"/>
          <p:cNvSpPr/>
          <p:nvPr/>
        </p:nvSpPr>
        <p:spPr>
          <a:xfrm>
            <a:off x="28574" y="4773991"/>
            <a:ext cx="9115425" cy="1754326"/>
          </a:xfrm>
          <a:prstGeom prst="rect">
            <a:avLst/>
          </a:prstGeom>
        </p:spPr>
        <p:txBody>
          <a:bodyPr wrap="square">
            <a:spAutoFit/>
          </a:bodyPr>
          <a:lstStyle/>
          <a:p>
            <a:r>
              <a:rPr lang="vi-VN"/>
              <a:t>Câu 44.  Bệnh nhân bị xơ gan do rượu, có nguy cơ cao bị ung thư tế bào gan, mỗi 6 tháng tầm soát bằng phương tiện gì (theo JSH) ?</a:t>
            </a:r>
          </a:p>
          <a:p>
            <a:r>
              <a:rPr lang="vi-VN"/>
              <a:t>a.	Chup cộng hưởng từ gan mật và AFP</a:t>
            </a:r>
          </a:p>
          <a:p>
            <a:r>
              <a:rPr lang="vi-VN"/>
              <a:t>b.	Chụp cắt lớp vi tính bụng chậu cản quang và AFP</a:t>
            </a:r>
          </a:p>
          <a:p>
            <a:r>
              <a:rPr lang="vi-VN"/>
              <a:t>c.	Bộ ba marker ung thư gan: AFP, AFP-L3, PIVKA-II</a:t>
            </a:r>
          </a:p>
          <a:p>
            <a:r>
              <a:rPr lang="vi-VN"/>
              <a:t>d.	Siêu âm ổ bụng và AFP </a:t>
            </a:r>
          </a:p>
        </p:txBody>
      </p:sp>
    </p:spTree>
    <p:extLst>
      <p:ext uri="{BB962C8B-B14F-4D97-AF65-F5344CB8AC3E}">
        <p14:creationId xmlns:p14="http://schemas.microsoft.com/office/powerpoint/2010/main" val="386821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Y6 Y15 thi lại lần 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1304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0"/>
            <a:ext cx="7078663"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3124200"/>
            <a:ext cx="7154863"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42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HK1 Y6 Y14</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24798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7162800" cy="1754326"/>
          </a:xfrm>
          <a:prstGeom prst="rect">
            <a:avLst/>
          </a:prstGeom>
        </p:spPr>
        <p:txBody>
          <a:bodyPr wrap="square">
            <a:spAutoFit/>
          </a:bodyPr>
          <a:lstStyle/>
          <a:p>
            <a:r>
              <a:rPr lang="vi-VN"/>
              <a:t>Câu 5. Biến chứng nào thường gặp của HCC nếu không điều trị?</a:t>
            </a:r>
          </a:p>
          <a:p>
            <a:r>
              <a:rPr lang="vi-VN"/>
              <a:t>a. Di căn xa</a:t>
            </a:r>
          </a:p>
          <a:p>
            <a:r>
              <a:rPr lang="vi-VN"/>
              <a:t>b. Xâm lấn mạch máu</a:t>
            </a:r>
          </a:p>
          <a:p>
            <a:r>
              <a:rPr lang="vi-VN"/>
              <a:t>c. Vỡ u</a:t>
            </a:r>
          </a:p>
          <a:p>
            <a:r>
              <a:rPr lang="vi-VN"/>
              <a:t>d. Xâm lấn đường mật</a:t>
            </a:r>
          </a:p>
          <a:p>
            <a:r>
              <a:rPr lang="vi-VN"/>
              <a:t>e. Xơ gan nặng</a:t>
            </a:r>
          </a:p>
        </p:txBody>
      </p:sp>
      <p:sp>
        <p:nvSpPr>
          <p:cNvPr id="5" name="Rectangle 4"/>
          <p:cNvSpPr/>
          <p:nvPr/>
        </p:nvSpPr>
        <p:spPr>
          <a:xfrm>
            <a:off x="95250" y="2286000"/>
            <a:ext cx="8667750" cy="2031325"/>
          </a:xfrm>
          <a:prstGeom prst="rect">
            <a:avLst/>
          </a:prstGeom>
        </p:spPr>
        <p:txBody>
          <a:bodyPr wrap="square">
            <a:spAutoFit/>
          </a:bodyPr>
          <a:lstStyle/>
          <a:p>
            <a:r>
              <a:rPr lang="vi-VN"/>
              <a:t>Câu 8. Tumor marker nào sau đây không  dùng để theo dõi sau điều trị ung thư tế bào gan?</a:t>
            </a:r>
          </a:p>
          <a:p>
            <a:r>
              <a:rPr lang="vi-VN"/>
              <a:t>a. AFP</a:t>
            </a:r>
          </a:p>
          <a:p>
            <a:r>
              <a:rPr lang="vi-VN"/>
              <a:t>b. AFP-L3</a:t>
            </a:r>
          </a:p>
          <a:p>
            <a:r>
              <a:rPr lang="vi-VN"/>
              <a:t>c. PIVKA II</a:t>
            </a:r>
          </a:p>
          <a:p>
            <a:r>
              <a:rPr lang="vi-VN"/>
              <a:t>d. DCP</a:t>
            </a:r>
          </a:p>
          <a:p>
            <a:r>
              <a:rPr lang="vi-VN"/>
              <a:t>e. CA 19.9</a:t>
            </a:r>
          </a:p>
        </p:txBody>
      </p:sp>
      <p:sp>
        <p:nvSpPr>
          <p:cNvPr id="6" name="Rectangle 5"/>
          <p:cNvSpPr/>
          <p:nvPr/>
        </p:nvSpPr>
        <p:spPr>
          <a:xfrm>
            <a:off x="-95250" y="4802565"/>
            <a:ext cx="9048750" cy="2031325"/>
          </a:xfrm>
          <a:prstGeom prst="rect">
            <a:avLst/>
          </a:prstGeom>
        </p:spPr>
        <p:txBody>
          <a:bodyPr wrap="square">
            <a:spAutoFit/>
          </a:bodyPr>
          <a:lstStyle/>
          <a:p>
            <a:r>
              <a:rPr lang="vi-VN"/>
              <a:t>Câu 16. Bệnh nhân bị xơ gan do rượu, có nguy cơ cao bị ung thư tế bào gan, mỗi 6 tháng nên được tầm soát bằng phương tiện gì (theo guideline của JSH) ?</a:t>
            </a:r>
          </a:p>
          <a:p>
            <a:r>
              <a:rPr lang="vi-VN"/>
              <a:t>a.	Chup cộng hưởng từ gan mật</a:t>
            </a:r>
          </a:p>
          <a:p>
            <a:r>
              <a:rPr lang="vi-VN"/>
              <a:t>b.	Chụp động mạch gan	</a:t>
            </a:r>
          </a:p>
          <a:p>
            <a:r>
              <a:rPr lang="vi-VN"/>
              <a:t>c.	Chụp cắt lớp vi tính bụng chậu cản quang</a:t>
            </a:r>
          </a:p>
          <a:p>
            <a:r>
              <a:rPr lang="vi-VN"/>
              <a:t>d.	Bộ ba marker ung thư gan: AFP, AFP-L3, PIVKA-II</a:t>
            </a:r>
          </a:p>
          <a:p>
            <a:r>
              <a:rPr lang="vi-VN"/>
              <a:t>e.	Siêu âm ổ bụng </a:t>
            </a:r>
          </a:p>
        </p:txBody>
      </p:sp>
    </p:spTree>
    <p:extLst>
      <p:ext uri="{BB962C8B-B14F-4D97-AF65-F5344CB8AC3E}">
        <p14:creationId xmlns:p14="http://schemas.microsoft.com/office/powerpoint/2010/main" val="267946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5" y="0"/>
            <a:ext cx="6858000" cy="2031325"/>
          </a:xfrm>
          <a:prstGeom prst="rect">
            <a:avLst/>
          </a:prstGeom>
        </p:spPr>
        <p:txBody>
          <a:bodyPr wrap="square">
            <a:spAutoFit/>
          </a:bodyPr>
          <a:lstStyle/>
          <a:p>
            <a:r>
              <a:rPr lang="vi-VN"/>
              <a:t>Câu 39. Các phương pháp điều trị triệt để ung thư tế bào gan gồm có những phương pháp nào?</a:t>
            </a:r>
          </a:p>
          <a:p>
            <a:r>
              <a:rPr lang="vi-VN"/>
              <a:t>a.	Cắt gan, TACE, RFA. </a:t>
            </a:r>
          </a:p>
          <a:p>
            <a:r>
              <a:rPr lang="vi-VN"/>
              <a:t>b.	Cắt gan, ghép gan, TACE</a:t>
            </a:r>
          </a:p>
          <a:p>
            <a:r>
              <a:rPr lang="vi-VN"/>
              <a:t>c.	Cắt gan, hóa trị toàn thân, xạ trị</a:t>
            </a:r>
          </a:p>
          <a:p>
            <a:r>
              <a:rPr lang="vi-VN"/>
              <a:t>d.	Cắt gan, hóa trị tại chỗ, RFA</a:t>
            </a:r>
          </a:p>
          <a:p>
            <a:r>
              <a:rPr lang="vi-VN"/>
              <a:t>e.	Cắt gan, ghép gan, RFA </a:t>
            </a:r>
          </a:p>
        </p:txBody>
      </p:sp>
      <p:sp>
        <p:nvSpPr>
          <p:cNvPr id="5" name="Rectangle 4"/>
          <p:cNvSpPr/>
          <p:nvPr/>
        </p:nvSpPr>
        <p:spPr>
          <a:xfrm>
            <a:off x="-10886" y="3138714"/>
            <a:ext cx="9172575" cy="3693319"/>
          </a:xfrm>
          <a:prstGeom prst="rect">
            <a:avLst/>
          </a:prstGeom>
        </p:spPr>
        <p:txBody>
          <a:bodyPr wrap="square">
            <a:spAutoFit/>
          </a:bodyPr>
          <a:lstStyle/>
          <a:p>
            <a:r>
              <a:rPr lang="vi-VN"/>
              <a:t>Câu 55. Bệnh nhân nữ, 72t, đi khám sức khỏe tình cờ phát hiện u gan qua siêu âm</a:t>
            </a:r>
          </a:p>
          <a:p>
            <a:r>
              <a:rPr lang="vi-VN"/>
              <a:t>TCCN: 1 tháng nay bệnh nhân chán ăn, sụt cân không rõ, không đau bụng, đi tiêu phân vàng.</a:t>
            </a:r>
          </a:p>
          <a:p>
            <a:r>
              <a:rPr lang="vi-VN"/>
              <a:t>TCTT: niêm hồng nhạt, không vàng da, không báng bụng, bụng mềm, ấn không đau, không sờ thấy u.</a:t>
            </a:r>
          </a:p>
          <a:p>
            <a:r>
              <a:rPr lang="vi-VN"/>
              <a:t>Tiền căn: ĐTĐ 2 năm, chưa phẫu thuật lần nào, không bị viêm gan B hay C, không uống rượu bia</a:t>
            </a:r>
          </a:p>
          <a:p>
            <a:r>
              <a:rPr lang="vi-VN"/>
              <a:t>Trên lâm sàng, bản chất khối u gan nghi ngờ nhiều nhất là:</a:t>
            </a:r>
          </a:p>
          <a:p>
            <a:r>
              <a:rPr lang="vi-VN"/>
              <a:t>a. Áp xe gan do amib</a:t>
            </a:r>
          </a:p>
          <a:p>
            <a:r>
              <a:rPr lang="vi-VN"/>
              <a:t>b. Tăng sản lành tính của gan</a:t>
            </a:r>
          </a:p>
          <a:p>
            <a:r>
              <a:rPr lang="vi-VN"/>
              <a:t>c. Ung thư tiêu hóa di căn gan </a:t>
            </a:r>
          </a:p>
          <a:p>
            <a:r>
              <a:rPr lang="vi-VN"/>
              <a:t>d. Ung thư tế bào gan nguyên phát</a:t>
            </a:r>
          </a:p>
          <a:p>
            <a:r>
              <a:rPr lang="vi-VN"/>
              <a:t>e. Ung thư biểu mô đường mật</a:t>
            </a:r>
          </a:p>
        </p:txBody>
      </p:sp>
    </p:spTree>
    <p:extLst>
      <p:ext uri="{BB962C8B-B14F-4D97-AF65-F5344CB8AC3E}">
        <p14:creationId xmlns:p14="http://schemas.microsoft.com/office/powerpoint/2010/main" val="2110928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sp>
        <p:nvSpPr>
          <p:cNvPr id="4" name="Rectangle 3"/>
          <p:cNvSpPr/>
          <p:nvPr/>
        </p:nvSpPr>
        <p:spPr>
          <a:xfrm>
            <a:off x="9525" y="15538"/>
            <a:ext cx="6858000" cy="2031325"/>
          </a:xfrm>
          <a:prstGeom prst="rect">
            <a:avLst/>
          </a:prstGeom>
        </p:spPr>
        <p:txBody>
          <a:bodyPr wrap="square">
            <a:spAutoFit/>
          </a:bodyPr>
          <a:lstStyle/>
          <a:p>
            <a:r>
              <a:rPr lang="vi-VN"/>
              <a:t>Câu 57. Yếu tố nào sau đây KHÔNG PHẢI là nguy cơ ung thư tế bào gan ?</a:t>
            </a:r>
          </a:p>
          <a:p>
            <a:r>
              <a:rPr lang="vi-VN"/>
              <a:t>a. Nhiễm viêm gan siêu vi A mạn tính</a:t>
            </a:r>
          </a:p>
          <a:p>
            <a:r>
              <a:rPr lang="vi-VN"/>
              <a:t>b. Nhiễm viêm gan siêu vi B mạn tính</a:t>
            </a:r>
          </a:p>
          <a:p>
            <a:r>
              <a:rPr lang="vi-VN"/>
              <a:t>c. Nhiễm viêm gan siêu vi C mạn tính</a:t>
            </a:r>
          </a:p>
          <a:p>
            <a:r>
              <a:rPr lang="vi-VN"/>
              <a:t>d. Nhiễm viêm gan siêu vi B và C mạn tính</a:t>
            </a:r>
          </a:p>
          <a:p>
            <a:r>
              <a:rPr lang="vi-VN"/>
              <a:t>e. Nghiện rượu</a:t>
            </a:r>
          </a:p>
        </p:txBody>
      </p:sp>
    </p:spTree>
    <p:extLst>
      <p:ext uri="{BB962C8B-B14F-4D97-AF65-F5344CB8AC3E}">
        <p14:creationId xmlns:p14="http://schemas.microsoft.com/office/powerpoint/2010/main" val="354803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HK2 Y14 Y6</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8418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139321"/>
          </a:xfrm>
          <a:prstGeom prst="rect">
            <a:avLst/>
          </a:prstGeom>
        </p:spPr>
        <p:txBody>
          <a:bodyPr wrap="square">
            <a:spAutoFit/>
          </a:bodyPr>
          <a:lstStyle/>
          <a:p>
            <a:r>
              <a:rPr lang="vi-VN"/>
              <a:t>Câu 3. Bệnh nhân nữ, 40 tuổi, nhập viện vì vàng da. </a:t>
            </a:r>
          </a:p>
          <a:p>
            <a:r>
              <a:rPr lang="vi-VN"/>
              <a:t>Bệnh sử 2 tuần: bệnh nhân đau hạ sườn phải, lan lên vai phải, kèm vàng da tăng dần, ngứa, tiểu sậm màu. Khám lâm sàng ghi nhận: bệnh nhân tỉnh, mạch: 80 lần/phút, huyết áp: 110/80 mmHg, nhiệt độ: 37 độ C, kết mạc mắt vàng, niêm mạc dưới lưỡi vàng, túi mật to, ấn đau hạ sườn phải. Siêu âm bụng: dãn đường mật trong và ngoài gan. </a:t>
            </a:r>
          </a:p>
          <a:p>
            <a:r>
              <a:rPr lang="vi-VN"/>
              <a:t>Chẩn đoán nào sau đây KHÔNG PHÙ HỢP trên bệnh nhân này ?</a:t>
            </a:r>
          </a:p>
          <a:p>
            <a:r>
              <a:rPr lang="vi-VN"/>
              <a:t>a. U đầu tụy</a:t>
            </a:r>
          </a:p>
          <a:p>
            <a:r>
              <a:rPr lang="vi-VN"/>
              <a:t>b. Sỏi ống mật chủ</a:t>
            </a:r>
          </a:p>
          <a:p>
            <a:r>
              <a:rPr lang="vi-VN"/>
              <a:t>c. Áp xe gan do amip</a:t>
            </a:r>
          </a:p>
          <a:p>
            <a:r>
              <a:rPr lang="vi-VN"/>
              <a:t>d. U bóng Vater</a:t>
            </a:r>
          </a:p>
          <a:p>
            <a:r>
              <a:rPr lang="vi-VN"/>
              <a:t>e. Hẹp đoạn cuối ống mật chủ</a:t>
            </a:r>
          </a:p>
        </p:txBody>
      </p:sp>
      <p:sp>
        <p:nvSpPr>
          <p:cNvPr id="5" name="Rectangle 4"/>
          <p:cNvSpPr/>
          <p:nvPr/>
        </p:nvSpPr>
        <p:spPr>
          <a:xfrm>
            <a:off x="0" y="4000678"/>
            <a:ext cx="9144000" cy="2308324"/>
          </a:xfrm>
          <a:prstGeom prst="rect">
            <a:avLst/>
          </a:prstGeom>
        </p:spPr>
        <p:txBody>
          <a:bodyPr wrap="square">
            <a:spAutoFit/>
          </a:bodyPr>
          <a:lstStyle/>
          <a:p>
            <a:r>
              <a:rPr lang="vi-VN"/>
              <a:t>Câu 12. Bệnh nhân bị xơ gan do bệnh gan thoái hóa mỡ, có nguy cơ cao bị ung thư tế bào gan, mỗi 6 tháng nên được tầm soát bằng phương tiện gì (theo guideline của JSH) ?</a:t>
            </a:r>
          </a:p>
          <a:p>
            <a:r>
              <a:rPr lang="vi-VN"/>
              <a:t>a.	Siêu âm ổ bụng </a:t>
            </a:r>
          </a:p>
          <a:p>
            <a:r>
              <a:rPr lang="vi-VN"/>
              <a:t>b.	Chụp động mạch gan	</a:t>
            </a:r>
          </a:p>
          <a:p>
            <a:r>
              <a:rPr lang="vi-VN"/>
              <a:t>c.	Chụp cắt lớp vi tính bụng chậu cản quang</a:t>
            </a:r>
          </a:p>
          <a:p>
            <a:r>
              <a:rPr lang="vi-VN"/>
              <a:t>d.	Bộ ba marker ung thư gan: AFP, AFP-L3, PIVKA-II</a:t>
            </a:r>
          </a:p>
          <a:p>
            <a:r>
              <a:rPr lang="vi-VN"/>
              <a:t>e.	Chup cộng hưởng từ gan mật </a:t>
            </a:r>
          </a:p>
        </p:txBody>
      </p:sp>
    </p:spTree>
    <p:extLst>
      <p:ext uri="{BB962C8B-B14F-4D97-AF65-F5344CB8AC3E}">
        <p14:creationId xmlns:p14="http://schemas.microsoft.com/office/powerpoint/2010/main" val="68350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Y14 L2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4942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5" y="-4286"/>
            <a:ext cx="9144000" cy="3139321"/>
          </a:xfrm>
          <a:prstGeom prst="rect">
            <a:avLst/>
          </a:prstGeom>
        </p:spPr>
        <p:txBody>
          <a:bodyPr wrap="square">
            <a:spAutoFit/>
          </a:bodyPr>
          <a:lstStyle/>
          <a:p>
            <a:r>
              <a:rPr lang="vi-VN"/>
              <a:t>Câu 31. Bệnh nhân nữ, 23 tuổi, nhập viện vì nuốt nghẹn. Khoảng 1 tháng nay, bệnh nhân thường nuốt nghẹn nhiều khi uống nước lạnh, đối với nước ấm hay thức ăn nóng thì ít nghẹn hơn. Trong quá trình bệnh, bệnh nhân không đau bụng, không sốt, đại tiện phân vàng 1 lần/ ngày. </a:t>
            </a:r>
          </a:p>
          <a:p>
            <a:r>
              <a:rPr lang="vi-VN"/>
              <a:t>Tiền căn: khỏe mạnh, chưa từng nuốt nghẹn trước đây. </a:t>
            </a:r>
          </a:p>
          <a:p>
            <a:r>
              <a:rPr lang="vi-VN"/>
              <a:t>Với bệnh sử trên, chẩn đoán nghĩ đến nhiều nhất là gì?</a:t>
            </a:r>
          </a:p>
          <a:p>
            <a:r>
              <a:rPr lang="vi-VN"/>
              <a:t>a. Co thắt tâm vị</a:t>
            </a:r>
          </a:p>
          <a:p>
            <a:r>
              <a:rPr lang="vi-VN"/>
              <a:t>b. Viêm hẹp thực quản lành tính</a:t>
            </a:r>
          </a:p>
          <a:p>
            <a:r>
              <a:rPr lang="vi-VN"/>
              <a:t>c. Ung thư thực quản		</a:t>
            </a:r>
          </a:p>
          <a:p>
            <a:r>
              <a:rPr lang="vi-VN"/>
              <a:t>d. Trào ngược dạ dày thực quản		</a:t>
            </a:r>
          </a:p>
          <a:p>
            <a:r>
              <a:rPr lang="vi-VN"/>
              <a:t>e. Phình động mạch chủ ngực</a:t>
            </a:r>
          </a:p>
        </p:txBody>
      </p:sp>
      <p:sp>
        <p:nvSpPr>
          <p:cNvPr id="5" name="Rectangle 4"/>
          <p:cNvSpPr/>
          <p:nvPr/>
        </p:nvSpPr>
        <p:spPr>
          <a:xfrm>
            <a:off x="-28575" y="3725936"/>
            <a:ext cx="9115424" cy="3139321"/>
          </a:xfrm>
          <a:prstGeom prst="rect">
            <a:avLst/>
          </a:prstGeom>
        </p:spPr>
        <p:txBody>
          <a:bodyPr wrap="square">
            <a:spAutoFit/>
          </a:bodyPr>
          <a:lstStyle/>
          <a:p>
            <a:r>
              <a:rPr lang="vi-VN"/>
              <a:t>Câu 37. Bệnh nhân nữ, 30t, nhập viện vì đau âm ỉ hạ sườn phải 3 ngày</a:t>
            </a:r>
          </a:p>
          <a:p>
            <a:r>
              <a:rPr lang="vi-VN"/>
              <a:t>Khám : sốt nhẹ, huyết áp ổn, niêm hồng. Bụng mềm, ấn đau khá nhiều hạ sườn phải, rung gan (+)</a:t>
            </a:r>
          </a:p>
          <a:p>
            <a:r>
              <a:rPr lang="vi-VN"/>
              <a:t>Siêu âm: ổ áp xe gan kích thước 5x8cm ở sát bề mặt gan phải, hóa lỏng hoàn toàn, không thấy dịch ổ bụng.</a:t>
            </a:r>
          </a:p>
          <a:p>
            <a:r>
              <a:rPr lang="vi-VN"/>
              <a:t>Lựa chọn nào tiếp theo là phù hợp ?</a:t>
            </a:r>
          </a:p>
          <a:p>
            <a:r>
              <a:rPr lang="vi-VN"/>
              <a:t>a. Điều trị nội khoa đơn thuần</a:t>
            </a:r>
          </a:p>
          <a:p>
            <a:r>
              <a:rPr lang="vi-VN"/>
              <a:t>b. Điều trị nội khoa kèm chọc dẫn lưu ổ áp xe </a:t>
            </a:r>
          </a:p>
          <a:p>
            <a:r>
              <a:rPr lang="vi-VN"/>
              <a:t>c. Điều trị nội khoa và chờ khi có dấu hiệu vỡ mới chọc dẫn lưu ổ áp xe</a:t>
            </a:r>
          </a:p>
          <a:p>
            <a:r>
              <a:rPr lang="vi-VN"/>
              <a:t>d. Mổ dẫn lưu ổ áp xe cấp cứu</a:t>
            </a:r>
          </a:p>
          <a:p>
            <a:r>
              <a:rPr lang="vi-VN"/>
              <a:t>e. Mổ cắt phần gan chứa ổ áp xe</a:t>
            </a:r>
          </a:p>
        </p:txBody>
      </p:sp>
    </p:spTree>
    <p:extLst>
      <p:ext uri="{BB962C8B-B14F-4D97-AF65-F5344CB8AC3E}">
        <p14:creationId xmlns:p14="http://schemas.microsoft.com/office/powerpoint/2010/main" val="2763689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25" y="-65812"/>
            <a:ext cx="9144000" cy="2031325"/>
          </a:xfrm>
          <a:prstGeom prst="rect">
            <a:avLst/>
          </a:prstGeom>
        </p:spPr>
        <p:txBody>
          <a:bodyPr wrap="square">
            <a:spAutoFit/>
          </a:bodyPr>
          <a:lstStyle/>
          <a:p>
            <a:r>
              <a:rPr lang="vi-VN"/>
              <a:t>Câu 38. Trong điều trị ung thư tế bào gan (HCC), một trong những chống chỉ định của RFA là:</a:t>
            </a:r>
          </a:p>
          <a:p>
            <a:r>
              <a:rPr lang="vi-VN"/>
              <a:t>a. Kích thước u &gt;2cm</a:t>
            </a:r>
          </a:p>
          <a:p>
            <a:r>
              <a:rPr lang="vi-VN"/>
              <a:t>b. U nằm ở sâu trong nhu mô</a:t>
            </a:r>
          </a:p>
          <a:p>
            <a:r>
              <a:rPr lang="vi-VN"/>
              <a:t>c. Có &gt; 2 u</a:t>
            </a:r>
          </a:p>
          <a:p>
            <a:r>
              <a:rPr lang="vi-VN"/>
              <a:t>d. Báng bụng lượng trung bình</a:t>
            </a:r>
          </a:p>
          <a:p>
            <a:r>
              <a:rPr lang="vi-VN"/>
              <a:t>e. PLT &lt; 100 G/L </a:t>
            </a:r>
            <a:endParaRPr lang="en-GB"/>
          </a:p>
        </p:txBody>
      </p:sp>
      <p:sp>
        <p:nvSpPr>
          <p:cNvPr id="5" name="Rectangle 4"/>
          <p:cNvSpPr/>
          <p:nvPr/>
        </p:nvSpPr>
        <p:spPr>
          <a:xfrm>
            <a:off x="-28575" y="2604701"/>
            <a:ext cx="9134474" cy="1754326"/>
          </a:xfrm>
          <a:prstGeom prst="rect">
            <a:avLst/>
          </a:prstGeom>
        </p:spPr>
        <p:txBody>
          <a:bodyPr wrap="square">
            <a:spAutoFit/>
          </a:bodyPr>
          <a:lstStyle/>
          <a:p>
            <a:r>
              <a:rPr lang="vi-VN"/>
              <a:t>Câu 47. Áp xe gan do vi trùng thường gặp nhất ở đối tượng nào ?</a:t>
            </a:r>
          </a:p>
          <a:p>
            <a:r>
              <a:rPr lang="vi-VN"/>
              <a:t>a.	Bệnh nhân sốc nhiễm trùng kéo dài </a:t>
            </a:r>
          </a:p>
          <a:p>
            <a:r>
              <a:rPr lang="vi-VN"/>
              <a:t>b.	Bệnh nhân xơ gan mất bù</a:t>
            </a:r>
          </a:p>
          <a:p>
            <a:r>
              <a:rPr lang="vi-VN"/>
              <a:t>c.	Bệnh nhân COPD nặng		</a:t>
            </a:r>
          </a:p>
          <a:p>
            <a:r>
              <a:rPr lang="vi-VN"/>
              <a:t>d.	Bệnh nhân có thói quen ăn rau sống</a:t>
            </a:r>
          </a:p>
          <a:p>
            <a:r>
              <a:rPr lang="vi-VN"/>
              <a:t>e.	Bệnh nhân có thói quen ăn hải sản sống</a:t>
            </a:r>
          </a:p>
        </p:txBody>
      </p:sp>
      <p:sp>
        <p:nvSpPr>
          <p:cNvPr id="6" name="Rectangle 5"/>
          <p:cNvSpPr/>
          <p:nvPr/>
        </p:nvSpPr>
        <p:spPr>
          <a:xfrm>
            <a:off x="0" y="4745415"/>
            <a:ext cx="9144000" cy="2031325"/>
          </a:xfrm>
          <a:prstGeom prst="rect">
            <a:avLst/>
          </a:prstGeom>
        </p:spPr>
        <p:txBody>
          <a:bodyPr wrap="square">
            <a:spAutoFit/>
          </a:bodyPr>
          <a:lstStyle/>
          <a:p>
            <a:r>
              <a:rPr lang="vi-VN"/>
              <a:t>Câu 49. Để chẩn đoán ung thư tế bào gan nguyên phát, yếu tố nào sau đây đóng vai trò quan trọng nhất ?</a:t>
            </a:r>
          </a:p>
          <a:p>
            <a:r>
              <a:rPr lang="vi-VN"/>
              <a:t>a.	Tiền căn viêm gan siêu vi B hay C mạn tính</a:t>
            </a:r>
          </a:p>
          <a:p>
            <a:r>
              <a:rPr lang="vi-VN"/>
              <a:t>b.	Siêu âm phát hiện khối u trong gan</a:t>
            </a:r>
          </a:p>
          <a:p>
            <a:r>
              <a:rPr lang="vi-VN"/>
              <a:t>c.	AFP trong máu tăng cao </a:t>
            </a:r>
          </a:p>
          <a:p>
            <a:r>
              <a:rPr lang="vi-VN"/>
              <a:t>d.	Sinh thiết ra tế bào gan ác tính</a:t>
            </a:r>
          </a:p>
          <a:p>
            <a:r>
              <a:rPr lang="vi-VN"/>
              <a:t>e.	Hình ảnh điển hình trên chụp cắt lớp vi tính </a:t>
            </a:r>
          </a:p>
        </p:txBody>
      </p:sp>
      <p:pic>
        <p:nvPicPr>
          <p:cNvPr id="2" name="Picture 1">
            <a:extLst>
              <a:ext uri="{FF2B5EF4-FFF2-40B4-BE49-F238E27FC236}">
                <a16:creationId xmlns:a16="http://schemas.microsoft.com/office/drawing/2014/main" id="{6A132567-A760-4564-9597-B0B64BB8C6D0}"/>
              </a:ext>
            </a:extLst>
          </p:cNvPr>
          <p:cNvPicPr>
            <a:picLocks noChangeAspect="1"/>
          </p:cNvPicPr>
          <p:nvPr/>
        </p:nvPicPr>
        <p:blipFill>
          <a:blip r:embed="rId3"/>
          <a:stretch>
            <a:fillRect/>
          </a:stretch>
        </p:blipFill>
        <p:spPr>
          <a:xfrm>
            <a:off x="5157181" y="304801"/>
            <a:ext cx="3566867" cy="2590799"/>
          </a:xfrm>
          <a:prstGeom prst="rect">
            <a:avLst/>
          </a:prstGeom>
        </p:spPr>
      </p:pic>
    </p:spTree>
    <p:extLst>
      <p:ext uri="{BB962C8B-B14F-4D97-AF65-F5344CB8AC3E}">
        <p14:creationId xmlns:p14="http://schemas.microsoft.com/office/powerpoint/2010/main" val="3621073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031325"/>
          </a:xfrm>
          <a:prstGeom prst="rect">
            <a:avLst/>
          </a:prstGeom>
        </p:spPr>
        <p:txBody>
          <a:bodyPr wrap="square">
            <a:spAutoFit/>
          </a:bodyPr>
          <a:lstStyle/>
          <a:p>
            <a:r>
              <a:rPr lang="vi-VN"/>
              <a:t>Câu 52. Đối tượng nào sau đây thuộc nhóm “nguy cơ rất cao” của ung thư tế bào gan, cần tầm soát mỗi 3-4 tháng (theo JSH) ?</a:t>
            </a:r>
          </a:p>
          <a:p>
            <a:r>
              <a:rPr lang="vi-VN"/>
              <a:t>a. Xơ gan do rượu</a:t>
            </a:r>
          </a:p>
          <a:p>
            <a:r>
              <a:rPr lang="vi-VN"/>
              <a:t>b. Xơ gan do viêm gan siêu vi B,C </a:t>
            </a:r>
          </a:p>
          <a:p>
            <a:r>
              <a:rPr lang="vi-VN"/>
              <a:t>c. Xơ gan do độc tố</a:t>
            </a:r>
          </a:p>
          <a:p>
            <a:r>
              <a:rPr lang="vi-VN"/>
              <a:t>d. Có cha mẹ bị ung thư tế bào gan</a:t>
            </a:r>
          </a:p>
          <a:p>
            <a:r>
              <a:rPr lang="vi-VN"/>
              <a:t>e. Thalassemia</a:t>
            </a:r>
          </a:p>
        </p:txBody>
      </p:sp>
      <p:sp>
        <p:nvSpPr>
          <p:cNvPr id="5" name="Rectangle 4"/>
          <p:cNvSpPr/>
          <p:nvPr/>
        </p:nvSpPr>
        <p:spPr>
          <a:xfrm>
            <a:off x="-9525" y="2819400"/>
            <a:ext cx="6858000" cy="2031325"/>
          </a:xfrm>
          <a:prstGeom prst="rect">
            <a:avLst/>
          </a:prstGeom>
        </p:spPr>
        <p:txBody>
          <a:bodyPr wrap="square">
            <a:spAutoFit/>
          </a:bodyPr>
          <a:lstStyle/>
          <a:p>
            <a:r>
              <a:rPr lang="vi-VN"/>
              <a:t>Câu 59. Tumor marker nào sau đây KHÔNG dùng để theo dõi sau điều trị ung thư tế bào gan?</a:t>
            </a:r>
          </a:p>
          <a:p>
            <a:r>
              <a:rPr lang="vi-VN"/>
              <a:t>a. CEA </a:t>
            </a:r>
          </a:p>
          <a:p>
            <a:r>
              <a:rPr lang="vi-VN"/>
              <a:t>b. AFP-L3</a:t>
            </a:r>
          </a:p>
          <a:p>
            <a:r>
              <a:rPr lang="vi-VN"/>
              <a:t>c. PIVKA II</a:t>
            </a:r>
          </a:p>
          <a:p>
            <a:r>
              <a:rPr lang="vi-VN"/>
              <a:t>d. DCP</a:t>
            </a:r>
          </a:p>
          <a:p>
            <a:r>
              <a:rPr lang="vi-VN"/>
              <a:t>e. AFP</a:t>
            </a:r>
          </a:p>
        </p:txBody>
      </p:sp>
    </p:spTree>
    <p:extLst>
      <p:ext uri="{BB962C8B-B14F-4D97-AF65-F5344CB8AC3E}">
        <p14:creationId xmlns:p14="http://schemas.microsoft.com/office/powerpoint/2010/main" val="304068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HK1 Y6 Y13</a:t>
            </a:r>
          </a:p>
        </p:txBody>
      </p:sp>
    </p:spTree>
    <p:extLst>
      <p:ext uri="{BB962C8B-B14F-4D97-AF65-F5344CB8AC3E}">
        <p14:creationId xmlns:p14="http://schemas.microsoft.com/office/powerpoint/2010/main" val="3657368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7171"/>
            <a:ext cx="9144000" cy="5078313"/>
          </a:xfrm>
          <a:prstGeom prst="rect">
            <a:avLst/>
          </a:prstGeom>
        </p:spPr>
        <p:txBody>
          <a:bodyPr wrap="square">
            <a:spAutoFit/>
          </a:bodyPr>
          <a:lstStyle/>
          <a:p>
            <a:r>
              <a:rPr lang="vi-VN"/>
              <a:t>Câu 3. Một bệnh nhân nữ, 48t, có khối ung thư tế bào gan kích thước 3cm ở ranh giới hạ phân thùy V và VI, chức năng gan Child-Pugh B, không có huyết khối tĩnh mạch cửa, chưa di căn xa. </a:t>
            </a:r>
          </a:p>
          <a:p>
            <a:r>
              <a:rPr lang="vi-VN"/>
              <a:t>Phương pháp điều trị nào sau đây là hợp lý, có thể cân nhắc lựa chọn?</a:t>
            </a:r>
          </a:p>
          <a:p>
            <a:r>
              <a:rPr lang="vi-VN"/>
              <a:t>a. Phẫu thuật cắt gan</a:t>
            </a:r>
          </a:p>
          <a:p>
            <a:r>
              <a:rPr lang="vi-VN"/>
              <a:t>b. RFA		</a:t>
            </a:r>
          </a:p>
          <a:p>
            <a:r>
              <a:rPr lang="vi-VN"/>
              <a:t>c. TACE</a:t>
            </a:r>
          </a:p>
          <a:p>
            <a:r>
              <a:rPr lang="vi-VN"/>
              <a:t>d. Hóa trị </a:t>
            </a:r>
          </a:p>
          <a:p>
            <a:r>
              <a:rPr lang="vi-VN"/>
              <a:t>e. Xạ trị</a:t>
            </a:r>
          </a:p>
          <a:p>
            <a:endParaRPr lang="en-GB"/>
          </a:p>
          <a:p>
            <a:endParaRPr lang="en-GB"/>
          </a:p>
          <a:p>
            <a:endParaRPr lang="vi-VN"/>
          </a:p>
          <a:p>
            <a:r>
              <a:rPr lang="vi-VN"/>
              <a:t>Câu 4. Hình ảnh CT scan của khối u ở gan di căn từ ung thư dạ dày có tính chất:</a:t>
            </a:r>
          </a:p>
          <a:p>
            <a:r>
              <a:rPr lang="vi-VN"/>
              <a:t>a.	Tăng bắt thuốc thì động mạch, thải thuốc thì tĩnh mạch</a:t>
            </a:r>
          </a:p>
          <a:p>
            <a:r>
              <a:rPr lang="vi-VN"/>
              <a:t>b.	Tăng quang so với nhu mô gan xung quanh ngay cả khi không tiêm thuốc</a:t>
            </a:r>
          </a:p>
          <a:p>
            <a:pPr marL="342900" indent="-342900">
              <a:buAutoNum type="alphaLcPeriod" startAt="3"/>
            </a:pPr>
            <a:r>
              <a:rPr lang="vi-VN"/>
              <a:t>Tăng quang ở thì tĩnh mạch muộn so với nhu mô gan xung </a:t>
            </a:r>
            <a:endParaRPr lang="en-GB"/>
          </a:p>
          <a:p>
            <a:pPr marL="342900" indent="-342900">
              <a:buAutoNum type="alphaLcPeriod" startAt="4"/>
            </a:pPr>
            <a:r>
              <a:rPr lang="vi-VN"/>
              <a:t>Tăng bắt thuốc thì động mạch và có sẹo trung tâm </a:t>
            </a:r>
            <a:endParaRPr lang="en-GB"/>
          </a:p>
          <a:p>
            <a:r>
              <a:rPr lang="vi-VN"/>
              <a:t>e.	Tăng bắt thuốc ở viền khối u thì động mạch</a:t>
            </a:r>
          </a:p>
        </p:txBody>
      </p:sp>
      <p:pic>
        <p:nvPicPr>
          <p:cNvPr id="2" name="Picture 1">
            <a:extLst>
              <a:ext uri="{FF2B5EF4-FFF2-40B4-BE49-F238E27FC236}">
                <a16:creationId xmlns:a16="http://schemas.microsoft.com/office/drawing/2014/main" id="{86D31D47-56CB-4FAA-86B3-C71B98143946}"/>
              </a:ext>
            </a:extLst>
          </p:cNvPr>
          <p:cNvPicPr>
            <a:picLocks noChangeAspect="1"/>
          </p:cNvPicPr>
          <p:nvPr/>
        </p:nvPicPr>
        <p:blipFill>
          <a:blip r:embed="rId3"/>
          <a:stretch>
            <a:fillRect/>
          </a:stretch>
        </p:blipFill>
        <p:spPr>
          <a:xfrm>
            <a:off x="6324600" y="1143001"/>
            <a:ext cx="2728386" cy="2210590"/>
          </a:xfrm>
          <a:prstGeom prst="rect">
            <a:avLst/>
          </a:prstGeom>
        </p:spPr>
      </p:pic>
    </p:spTree>
    <p:extLst>
      <p:ext uri="{BB962C8B-B14F-4D97-AF65-F5344CB8AC3E}">
        <p14:creationId xmlns:p14="http://schemas.microsoft.com/office/powerpoint/2010/main" val="4144835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71" y="-14514"/>
            <a:ext cx="9144000" cy="5909310"/>
          </a:xfrm>
          <a:prstGeom prst="rect">
            <a:avLst/>
          </a:prstGeom>
        </p:spPr>
        <p:txBody>
          <a:bodyPr wrap="square">
            <a:spAutoFit/>
          </a:bodyPr>
          <a:lstStyle/>
          <a:p>
            <a:r>
              <a:rPr lang="vi-VN"/>
              <a:t>Câu 11. Một trường hợp đau bụng cấp khởi phát đột ngột cần nghĩ ngay đến những bệnh sau, NGOẠI TRỪ:</a:t>
            </a:r>
          </a:p>
          <a:p>
            <a:r>
              <a:rPr lang="vi-VN"/>
              <a:t>a. Tắc mạch mạc treo ruột</a:t>
            </a:r>
          </a:p>
          <a:p>
            <a:r>
              <a:rPr lang="vi-VN"/>
              <a:t>b. Xoắn ruột </a:t>
            </a:r>
          </a:p>
          <a:p>
            <a:r>
              <a:rPr lang="vi-VN"/>
              <a:t>c. Vỡ phình động mạch chủ bụng</a:t>
            </a:r>
          </a:p>
          <a:p>
            <a:r>
              <a:rPr lang="vi-VN"/>
              <a:t>d. Áp xe gan  </a:t>
            </a:r>
          </a:p>
          <a:p>
            <a:r>
              <a:rPr lang="vi-VN"/>
              <a:t>e. Thủng tạng rỗng</a:t>
            </a:r>
          </a:p>
          <a:p>
            <a:endParaRPr lang="vi-VN"/>
          </a:p>
          <a:p>
            <a:endParaRPr lang="vi-VN"/>
          </a:p>
          <a:p>
            <a:r>
              <a:rPr lang="vi-VN"/>
              <a:t>Câu 12. BN nam, 78 tuổi, vào viện vì vàng da vàng mắt. </a:t>
            </a:r>
          </a:p>
          <a:p>
            <a:r>
              <a:rPr lang="vi-VN"/>
              <a:t>Bệnh sử: bệnh nhân thấy vàng da tăng dần trong 3 tháng, nước tiểu sậm màu, tiêu phân bạc màu, không sốt, đau âm ỉ vùng trên rốn 1 tuần nay. Ăn uống kém, sụt 6kg/3 tháng.</a:t>
            </a:r>
          </a:p>
          <a:p>
            <a:r>
              <a:rPr lang="vi-VN"/>
              <a:t>Tiền căn: uống rượu ít, đái tháo đường đang điều trị, viêm gan siêu vi B đã ổn.</a:t>
            </a:r>
          </a:p>
          <a:p>
            <a:r>
              <a:rPr lang="vi-VN"/>
              <a:t>Khám: vàng da niêm sậm, ấn chẩn đau thốn nhẹ vùng trên rốn, không sờ thấy u. </a:t>
            </a:r>
          </a:p>
          <a:p>
            <a:r>
              <a:rPr lang="vi-VN"/>
              <a:t>Chẩn đoán nghĩ đến nhiều nhất là gì?</a:t>
            </a:r>
          </a:p>
          <a:p>
            <a:r>
              <a:rPr lang="vi-VN"/>
              <a:t>a. Sỏi ống mật chủ</a:t>
            </a:r>
          </a:p>
          <a:p>
            <a:r>
              <a:rPr lang="vi-VN"/>
              <a:t>b. Xơ gan</a:t>
            </a:r>
          </a:p>
          <a:p>
            <a:r>
              <a:rPr lang="vi-VN"/>
              <a:t>c. Ung thư tế bào gan</a:t>
            </a:r>
          </a:p>
          <a:p>
            <a:r>
              <a:rPr lang="vi-VN"/>
              <a:t>d. Viêm gan siêu vi B cấp</a:t>
            </a:r>
          </a:p>
          <a:p>
            <a:r>
              <a:rPr lang="vi-VN"/>
              <a:t>e. Ung thư quanh bóng vater </a:t>
            </a:r>
          </a:p>
        </p:txBody>
      </p:sp>
    </p:spTree>
    <p:extLst>
      <p:ext uri="{BB962C8B-B14F-4D97-AF65-F5344CB8AC3E}">
        <p14:creationId xmlns:p14="http://schemas.microsoft.com/office/powerpoint/2010/main" val="21996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6">
                <a:lumMod val="67000"/>
              </a:schemeClr>
            </a:gs>
            <a:gs pos="56000">
              <a:schemeClr val="accent6">
                <a:lumMod val="97000"/>
                <a:lumOff val="3000"/>
              </a:schemeClr>
            </a:gs>
            <a:gs pos="76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Rectangle 3"/>
          <p:cNvSpPr/>
          <p:nvPr/>
        </p:nvSpPr>
        <p:spPr>
          <a:xfrm>
            <a:off x="-19050" y="0"/>
            <a:ext cx="9144000" cy="2031325"/>
          </a:xfrm>
          <a:prstGeom prst="rect">
            <a:avLst/>
          </a:prstGeom>
        </p:spPr>
        <p:txBody>
          <a:bodyPr wrap="square">
            <a:spAutoFit/>
          </a:bodyPr>
          <a:lstStyle/>
          <a:p>
            <a:r>
              <a:rPr lang="vi-VN"/>
              <a:t>Câu 31. Nói về các phương pháp điều trị ung thư tế bào gan nguyên phát, câu nào sau đây là SAI?</a:t>
            </a:r>
          </a:p>
          <a:p>
            <a:r>
              <a:rPr lang="vi-VN"/>
              <a:t>a. RFA là phương pháp điều trị triệt để cho các khối u gan kích thước nhỏ hơn 3cm</a:t>
            </a:r>
          </a:p>
          <a:p>
            <a:r>
              <a:rPr lang="vi-VN"/>
              <a:t>b. Ghép gan là phương pháp điều trị có khả năng triệt để cho bệnh nhân ung thư gan</a:t>
            </a:r>
          </a:p>
          <a:p>
            <a:r>
              <a:rPr lang="vi-VN"/>
              <a:t>c. TACE là phương pháp điều trị triệt để cho các khối u có kích thước to		</a:t>
            </a:r>
          </a:p>
          <a:p>
            <a:r>
              <a:rPr lang="vi-VN"/>
              <a:t>d. Phẫu thuật là phương pháp điều trị hiệu quả cao khi chức năng gan chưa quá kém</a:t>
            </a:r>
          </a:p>
          <a:p>
            <a:r>
              <a:rPr lang="vi-VN"/>
              <a:t>e. Hóa trị toàn thân gần như không có vai trò điều trị ung thư tế bào gan</a:t>
            </a:r>
          </a:p>
        </p:txBody>
      </p:sp>
      <p:sp>
        <p:nvSpPr>
          <p:cNvPr id="5" name="Rectangle 4"/>
          <p:cNvSpPr/>
          <p:nvPr/>
        </p:nvSpPr>
        <p:spPr>
          <a:xfrm>
            <a:off x="-9525" y="3657600"/>
            <a:ext cx="9124950" cy="2308324"/>
          </a:xfrm>
          <a:prstGeom prst="rect">
            <a:avLst/>
          </a:prstGeom>
        </p:spPr>
        <p:txBody>
          <a:bodyPr wrap="square">
            <a:spAutoFit/>
          </a:bodyPr>
          <a:lstStyle/>
          <a:p>
            <a:r>
              <a:rPr lang="vi-VN"/>
              <a:t>Câu 41. Nói về chẩn đoán giai đoạn ung thư tế bào gan nguyên phát, câu nào sau đây là chính xác ?</a:t>
            </a:r>
          </a:p>
          <a:p>
            <a:r>
              <a:rPr lang="vi-VN"/>
              <a:t>a. Cần dựa vào các yếu tố: khối u (T), hạch di căn (N) và di căn xa (M)</a:t>
            </a:r>
          </a:p>
          <a:p>
            <a:r>
              <a:rPr lang="vi-VN"/>
              <a:t>b. Cần dựa vào các yếu tố: thể trạng bệnh nhân, mức độ xơ gan và tình trạng ung thư      </a:t>
            </a:r>
          </a:p>
          <a:p>
            <a:r>
              <a:rPr lang="vi-VN"/>
              <a:t>c. Bảng phân giai đoạn Okuda được sử dụng phổ biến nhất</a:t>
            </a:r>
          </a:p>
          <a:p>
            <a:r>
              <a:rPr lang="vi-VN"/>
              <a:t>d. Bảng phân giai đoạn của AJCC được sử dụng chính xác nhất</a:t>
            </a:r>
          </a:p>
          <a:p>
            <a:r>
              <a:rPr lang="vi-VN"/>
              <a:t>e. Bảng phân giai đoạn BCLC được thế giới thống nhất chọn lựa cho ung thư tế bào gan</a:t>
            </a:r>
          </a:p>
        </p:txBody>
      </p:sp>
    </p:spTree>
    <p:extLst>
      <p:ext uri="{BB962C8B-B14F-4D97-AF65-F5344CB8AC3E}">
        <p14:creationId xmlns:p14="http://schemas.microsoft.com/office/powerpoint/2010/main" val="4282457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031325"/>
          </a:xfrm>
          <a:prstGeom prst="rect">
            <a:avLst/>
          </a:prstGeom>
        </p:spPr>
        <p:txBody>
          <a:bodyPr wrap="square">
            <a:spAutoFit/>
          </a:bodyPr>
          <a:lstStyle/>
          <a:p>
            <a:r>
              <a:rPr lang="vi-VN"/>
              <a:t>Câu 43. Dịch truyền đạm nào sau đây có thể được sử dụng để dinh dưỡng tĩnh mạch chu phẫu cho bệnh nhân suy gan?</a:t>
            </a:r>
          </a:p>
          <a:p>
            <a:r>
              <a:rPr lang="vi-VN"/>
              <a:t>a. Aminoplasmal</a:t>
            </a:r>
          </a:p>
          <a:p>
            <a:r>
              <a:rPr lang="vi-VN"/>
              <a:t>b. Nephrosteril</a:t>
            </a:r>
          </a:p>
          <a:p>
            <a:r>
              <a:rPr lang="vi-VN"/>
              <a:t>c. Morihepamin</a:t>
            </a:r>
          </a:p>
          <a:p>
            <a:r>
              <a:rPr lang="vi-VN"/>
              <a:t>d. Lipidem</a:t>
            </a:r>
          </a:p>
          <a:p>
            <a:r>
              <a:rPr lang="vi-VN"/>
              <a:t>e. Lactate Ringer </a:t>
            </a:r>
          </a:p>
        </p:txBody>
      </p:sp>
      <p:sp>
        <p:nvSpPr>
          <p:cNvPr id="5" name="Rectangle 4"/>
          <p:cNvSpPr/>
          <p:nvPr/>
        </p:nvSpPr>
        <p:spPr>
          <a:xfrm>
            <a:off x="0" y="2413338"/>
            <a:ext cx="9144000" cy="1754326"/>
          </a:xfrm>
          <a:prstGeom prst="rect">
            <a:avLst/>
          </a:prstGeom>
        </p:spPr>
        <p:txBody>
          <a:bodyPr wrap="square">
            <a:spAutoFit/>
          </a:bodyPr>
          <a:lstStyle/>
          <a:p>
            <a:r>
              <a:rPr lang="vi-VN"/>
              <a:t>Câu 58. Nguyên nhân nào sau đây KHÔNG thuộc nhóm vàng da trước gan?</a:t>
            </a:r>
          </a:p>
          <a:p>
            <a:r>
              <a:rPr lang="vi-VN"/>
              <a:t>a. Hồng cầu hình liềm</a:t>
            </a:r>
          </a:p>
          <a:p>
            <a:r>
              <a:rPr lang="vi-VN"/>
              <a:t>b. Thalassemia</a:t>
            </a:r>
          </a:p>
          <a:p>
            <a:r>
              <a:rPr lang="vi-VN"/>
              <a:t>c. Cường lách</a:t>
            </a:r>
          </a:p>
          <a:p>
            <a:r>
              <a:rPr lang="vi-VN"/>
              <a:t>d. Hội chứng Gilbert</a:t>
            </a:r>
          </a:p>
          <a:p>
            <a:r>
              <a:rPr lang="vi-VN"/>
              <a:t>e. Hồng cầu hình bia</a:t>
            </a:r>
          </a:p>
        </p:txBody>
      </p:sp>
    </p:spTree>
    <p:extLst>
      <p:ext uri="{BB962C8B-B14F-4D97-AF65-F5344CB8AC3E}">
        <p14:creationId xmlns:p14="http://schemas.microsoft.com/office/powerpoint/2010/main" val="4242370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HK2 Y6 Y13</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91007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585323"/>
          </a:xfrm>
          <a:prstGeom prst="rect">
            <a:avLst/>
          </a:prstGeom>
        </p:spPr>
        <p:txBody>
          <a:bodyPr wrap="square">
            <a:spAutoFit/>
          </a:bodyPr>
          <a:lstStyle/>
          <a:p>
            <a:r>
              <a:rPr lang="vi-VN" dirty="0"/>
              <a:t>Câu 9. Một bệnh nhân nam, 48t, thể trạng tốt, có khối ung thư tế bào gan kích thước 5cm ở hạ phân thùy VI và 2 khối u vệ tinh nhỏ hơn (kích thước 1 và 2 cm) ở gan trái, chức năng gan Child-Pugh A, chưa di căn xa, chưa có huyết khối tĩnh mạch cửa . </a:t>
            </a:r>
          </a:p>
          <a:p>
            <a:r>
              <a:rPr lang="vi-VN" dirty="0"/>
              <a:t>Phương pháp điều trị hợp lý cho bệnh nhân này là gì?</a:t>
            </a:r>
          </a:p>
          <a:p>
            <a:r>
              <a:rPr lang="vi-VN" dirty="0"/>
              <a:t>a.	Phẫu thuật cắt gan</a:t>
            </a:r>
          </a:p>
          <a:p>
            <a:r>
              <a:rPr lang="vi-VN" dirty="0"/>
              <a:t>b.	RFA</a:t>
            </a:r>
          </a:p>
          <a:p>
            <a:r>
              <a:rPr lang="vi-VN" dirty="0"/>
              <a:t>c.	Ghép gan</a:t>
            </a:r>
          </a:p>
          <a:p>
            <a:r>
              <a:rPr lang="vi-VN" dirty="0"/>
              <a:t>d.	TACE		</a:t>
            </a:r>
          </a:p>
          <a:p>
            <a:r>
              <a:rPr lang="vi-VN" dirty="0"/>
              <a:t>e.	Hóa trị</a:t>
            </a:r>
          </a:p>
        </p:txBody>
      </p:sp>
      <p:sp>
        <p:nvSpPr>
          <p:cNvPr id="5" name="Rectangle 4"/>
          <p:cNvSpPr/>
          <p:nvPr/>
        </p:nvSpPr>
        <p:spPr>
          <a:xfrm>
            <a:off x="81329" y="2860046"/>
            <a:ext cx="9144000" cy="2585323"/>
          </a:xfrm>
          <a:prstGeom prst="rect">
            <a:avLst/>
          </a:prstGeom>
        </p:spPr>
        <p:txBody>
          <a:bodyPr wrap="square">
            <a:spAutoFit/>
          </a:bodyPr>
          <a:lstStyle/>
          <a:p>
            <a:r>
              <a:rPr lang="vi-VN" dirty="0"/>
              <a:t>Câu 22.  BN vào viện vì đau hạ sườn phải. Khám thấy có nhiều vết bầm máu trên tứ chi, hỏi bệnh sử ghi nhận BN rất dễ bị các vết bầm này, thường xuất hiện sau khi va chạm hoặc đôi lúc không rõ lý do. </a:t>
            </a:r>
          </a:p>
          <a:p>
            <a:r>
              <a:rPr lang="vi-VN" dirty="0"/>
              <a:t>Chẩn đoán nào bên dưới là KHÔNG PHÙ HỢP?</a:t>
            </a:r>
          </a:p>
          <a:p>
            <a:r>
              <a:rPr lang="vi-VN" dirty="0"/>
              <a:t>a. Hemophilie A</a:t>
            </a:r>
          </a:p>
          <a:p>
            <a:r>
              <a:rPr lang="vi-VN" dirty="0"/>
              <a:t>b. Hemophilie B</a:t>
            </a:r>
          </a:p>
          <a:p>
            <a:r>
              <a:rPr lang="vi-VN" dirty="0"/>
              <a:t>c. Thalassemie		</a:t>
            </a:r>
          </a:p>
          <a:p>
            <a:r>
              <a:rPr lang="vi-VN" dirty="0"/>
              <a:t>d. Xuất huyết giảm tiểu cầu</a:t>
            </a:r>
          </a:p>
          <a:p>
            <a:r>
              <a:rPr lang="vi-VN" dirty="0"/>
              <a:t>e. Suy tủy</a:t>
            </a:r>
          </a:p>
        </p:txBody>
      </p:sp>
    </p:spTree>
    <p:extLst>
      <p:ext uri="{BB962C8B-B14F-4D97-AF65-F5344CB8AC3E}">
        <p14:creationId xmlns:p14="http://schemas.microsoft.com/office/powerpoint/2010/main" val="80719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5"/>
            <a:ext cx="91440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3798678"/>
            <a:ext cx="9134475" cy="305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85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25" y="0"/>
            <a:ext cx="9144000" cy="2031325"/>
          </a:xfrm>
          <a:prstGeom prst="rect">
            <a:avLst/>
          </a:prstGeom>
        </p:spPr>
        <p:txBody>
          <a:bodyPr wrap="square">
            <a:spAutoFit/>
          </a:bodyPr>
          <a:lstStyle/>
          <a:p>
            <a:r>
              <a:rPr lang="vi-VN"/>
              <a:t>Câu 28. Để chẩn đoán ung thư tế bào gan nguyên phát, yếu tố nào sau đây đóng vai trò quan trọng nhất?</a:t>
            </a:r>
          </a:p>
          <a:p>
            <a:r>
              <a:rPr lang="vi-VN"/>
              <a:t>a.	Tiền căn viêm gan siêu vi B hay C mạn tính</a:t>
            </a:r>
          </a:p>
          <a:p>
            <a:r>
              <a:rPr lang="vi-VN"/>
              <a:t>b.	Siêu âm phát hiện khối u trong gan</a:t>
            </a:r>
          </a:p>
          <a:p>
            <a:r>
              <a:rPr lang="vi-VN"/>
              <a:t>c.	AFP trong máu tăng</a:t>
            </a:r>
          </a:p>
          <a:p>
            <a:r>
              <a:rPr lang="vi-VN"/>
              <a:t>d.	Hình ảnh điển hình trên chụp cắt lớp vi tính</a:t>
            </a:r>
          </a:p>
          <a:p>
            <a:r>
              <a:rPr lang="vi-VN"/>
              <a:t>e.	Thể trạng suy kiệt</a:t>
            </a:r>
          </a:p>
        </p:txBody>
      </p:sp>
      <p:sp>
        <p:nvSpPr>
          <p:cNvPr id="5" name="Rectangle 4"/>
          <p:cNvSpPr/>
          <p:nvPr/>
        </p:nvSpPr>
        <p:spPr>
          <a:xfrm>
            <a:off x="-27667" y="2209800"/>
            <a:ext cx="9153524" cy="2031325"/>
          </a:xfrm>
          <a:prstGeom prst="rect">
            <a:avLst/>
          </a:prstGeom>
        </p:spPr>
        <p:txBody>
          <a:bodyPr wrap="square">
            <a:spAutoFit/>
          </a:bodyPr>
          <a:lstStyle/>
          <a:p>
            <a:r>
              <a:rPr lang="vi-VN"/>
              <a:t>Câu 37. Nói về giá trị của triệu chứng kèm theo trong chẩn đoán u bụng, câu nào sau đây là SAI ?</a:t>
            </a:r>
          </a:p>
          <a:p>
            <a:r>
              <a:rPr lang="vi-VN"/>
              <a:t>a. Gợi ý khối u xuất phát từ cơ quan nào.</a:t>
            </a:r>
          </a:p>
          <a:p>
            <a:r>
              <a:rPr lang="vi-VN"/>
              <a:t>b. Gợi ý khối u lành – ác.</a:t>
            </a:r>
          </a:p>
          <a:p>
            <a:r>
              <a:rPr lang="vi-VN"/>
              <a:t>c. Chẩn đoán phân biệt u thật và u giả.		</a:t>
            </a:r>
          </a:p>
          <a:p>
            <a:r>
              <a:rPr lang="vi-VN"/>
              <a:t>d. Xác định có tình trạng nhiễm trùng kèm theo hay không.</a:t>
            </a:r>
          </a:p>
          <a:p>
            <a:r>
              <a:rPr lang="vi-VN"/>
              <a:t>e. Có biến chứng của u chưa.</a:t>
            </a:r>
          </a:p>
        </p:txBody>
      </p:sp>
      <p:sp>
        <p:nvSpPr>
          <p:cNvPr id="6" name="Rectangle 5"/>
          <p:cNvSpPr/>
          <p:nvPr/>
        </p:nvSpPr>
        <p:spPr>
          <a:xfrm>
            <a:off x="-38099" y="4572000"/>
            <a:ext cx="9153523" cy="1754326"/>
          </a:xfrm>
          <a:prstGeom prst="rect">
            <a:avLst/>
          </a:prstGeom>
        </p:spPr>
        <p:txBody>
          <a:bodyPr wrap="square">
            <a:spAutoFit/>
          </a:bodyPr>
          <a:lstStyle/>
          <a:p>
            <a:r>
              <a:rPr lang="vi-VN"/>
              <a:t>Câu 39. Hình ảnh CT scan của khối u ở gan di căn từ ung thư dạ dày có tính chất:</a:t>
            </a:r>
          </a:p>
          <a:p>
            <a:r>
              <a:rPr lang="vi-VN"/>
              <a:t>a.	Tăng bắt thuốc ở viền khối u thì động mạch</a:t>
            </a:r>
          </a:p>
          <a:p>
            <a:r>
              <a:rPr lang="vi-VN"/>
              <a:t>b.	Tăng bắt thuốc thì động mạch, thải thuốc thì tĩnh mạch</a:t>
            </a:r>
          </a:p>
          <a:p>
            <a:r>
              <a:rPr lang="vi-VN"/>
              <a:t>c.	Tăng quang so với nhu mô gan xung quanh ngay cả khi không tiêm thuốc</a:t>
            </a:r>
          </a:p>
          <a:p>
            <a:r>
              <a:rPr lang="vi-VN"/>
              <a:t>d.	Tăng quang ở thì tĩnh mạch muộn so với nhu mô gan xung quanh</a:t>
            </a:r>
          </a:p>
          <a:p>
            <a:r>
              <a:rPr lang="vi-VN"/>
              <a:t>e.	Tăng bắt thuốc thì động mạch và có sẹo trung tâm</a:t>
            </a:r>
          </a:p>
        </p:txBody>
      </p:sp>
    </p:spTree>
    <p:extLst>
      <p:ext uri="{BB962C8B-B14F-4D97-AF65-F5344CB8AC3E}">
        <p14:creationId xmlns:p14="http://schemas.microsoft.com/office/powerpoint/2010/main" val="852434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sp>
        <p:nvSpPr>
          <p:cNvPr id="4" name="Rectangle 3"/>
          <p:cNvSpPr/>
          <p:nvPr/>
        </p:nvSpPr>
        <p:spPr>
          <a:xfrm>
            <a:off x="19050" y="0"/>
            <a:ext cx="9124950" cy="1754326"/>
          </a:xfrm>
          <a:prstGeom prst="rect">
            <a:avLst/>
          </a:prstGeom>
        </p:spPr>
        <p:txBody>
          <a:bodyPr wrap="square">
            <a:spAutoFit/>
          </a:bodyPr>
          <a:lstStyle/>
          <a:p>
            <a:r>
              <a:rPr lang="vi-VN"/>
              <a:t>Câu </a:t>
            </a:r>
            <a:r>
              <a:rPr lang="en-US"/>
              <a:t>43</a:t>
            </a:r>
            <a:r>
              <a:rPr lang="vi-VN"/>
              <a:t>. Các phương pháp điều trị triệt để ung thư tế bào gan gồm có:</a:t>
            </a:r>
            <a:endParaRPr lang="en-GB"/>
          </a:p>
          <a:p>
            <a:r>
              <a:rPr lang="vi-VN"/>
              <a:t>a.	Cắt gan, TACE, RFA </a:t>
            </a:r>
            <a:endParaRPr lang="en-GB"/>
          </a:p>
          <a:p>
            <a:r>
              <a:rPr lang="vi-VN"/>
              <a:t>b.	Cắt gan, ghép gan, RFA </a:t>
            </a:r>
            <a:endParaRPr lang="en-GB"/>
          </a:p>
          <a:p>
            <a:r>
              <a:rPr lang="vi-VN"/>
              <a:t>c.</a:t>
            </a:r>
            <a:r>
              <a:rPr lang="vi-VN" b="1"/>
              <a:t>	</a:t>
            </a:r>
            <a:r>
              <a:rPr lang="vi-VN"/>
              <a:t>Cắt gan, hóa trị toàn thân, xạ trị</a:t>
            </a:r>
            <a:endParaRPr lang="en-GB"/>
          </a:p>
          <a:p>
            <a:r>
              <a:rPr lang="vi-VN"/>
              <a:t>d.	Cắt gan, hóa trị tại chỗ, RFA</a:t>
            </a:r>
            <a:endParaRPr lang="en-GB"/>
          </a:p>
          <a:p>
            <a:r>
              <a:rPr lang="vi-VN"/>
              <a:t>e.	</a:t>
            </a:r>
            <a:r>
              <a:rPr lang="en-US"/>
              <a:t>Cắt gan, ghép gan</a:t>
            </a:r>
            <a:r>
              <a:rPr lang="vi-VN"/>
              <a:t>, TACE </a:t>
            </a:r>
            <a:endParaRPr lang="en-GB"/>
          </a:p>
        </p:txBody>
      </p:sp>
    </p:spTree>
    <p:extLst>
      <p:ext uri="{BB962C8B-B14F-4D97-AF65-F5344CB8AC3E}">
        <p14:creationId xmlns:p14="http://schemas.microsoft.com/office/powerpoint/2010/main" val="3038383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sp>
        <p:nvSpPr>
          <p:cNvPr id="4" name="Rectangle 3"/>
          <p:cNvSpPr/>
          <p:nvPr/>
        </p:nvSpPr>
        <p:spPr>
          <a:xfrm>
            <a:off x="3629" y="-6687"/>
            <a:ext cx="9144000" cy="3970318"/>
          </a:xfrm>
          <a:prstGeom prst="rect">
            <a:avLst/>
          </a:prstGeom>
        </p:spPr>
        <p:txBody>
          <a:bodyPr wrap="square">
            <a:spAutoFit/>
          </a:bodyPr>
          <a:lstStyle/>
          <a:p>
            <a:r>
              <a:rPr lang="en-US"/>
              <a:t>Câu 52. Bệnh nhân nam, 67 tuổi, nhập viện vì vàng da tăng dần kèm đau âm ỉ thượng vị 2 tháng nay, ngứa.</a:t>
            </a:r>
            <a:endParaRPr lang="en-GB"/>
          </a:p>
          <a:p>
            <a:r>
              <a:rPr lang="en-US"/>
              <a:t>Tiền căn: uống rượu nhiều, nhiễm viêm gan B mạn tính</a:t>
            </a:r>
            <a:endParaRPr lang="en-GB"/>
          </a:p>
          <a:p>
            <a:r>
              <a:rPr lang="en-US"/>
              <a:t>Khám: BN tỉnh, không sốt, sinh hiệu ổn, da niêm vàng sậm. Dấu sao mạch (+). Bụng báng (++) , ấn đau nhẹ hạ sườn phải.</a:t>
            </a:r>
            <a:endParaRPr lang="en-GB"/>
          </a:p>
          <a:p>
            <a:r>
              <a:rPr lang="en-US"/>
              <a:t>Xét nghiệm: WBC 11 K/µL, PLT 70 G/L, RBC 4.2 T/L, AST 230 U/L, ALT 400 U/L, Bilirubin TP 6.7mg% (Bili TT 3 mg%), HbsAg (+), AntiHCV (-), AFP 12 U/mL, độ lọc cầu thận 80 ml/ph. </a:t>
            </a:r>
            <a:endParaRPr lang="en-GB"/>
          </a:p>
          <a:p>
            <a:r>
              <a:rPr lang="en-US"/>
              <a:t>Siêu âm: khối u ở gan (T) kích thước # 8x5cm, chưa rõ bản chất, dịch ổ bụng lượng nhiều.</a:t>
            </a:r>
            <a:endParaRPr lang="en-GB"/>
          </a:p>
          <a:p>
            <a:r>
              <a:rPr lang="en-US"/>
              <a:t>Phương tiện nào KHÔNG NÊN CHỈ ĐỊNH khi tiếp nhận bệnh nhân ở giai đoạn này?</a:t>
            </a:r>
            <a:endParaRPr lang="en-GB"/>
          </a:p>
          <a:p>
            <a:r>
              <a:rPr lang="en-US"/>
              <a:t>a. AFP-L3 , PIVKA-II</a:t>
            </a:r>
            <a:endParaRPr lang="en-GB"/>
          </a:p>
          <a:p>
            <a:r>
              <a:rPr lang="en-US"/>
              <a:t>b. MSCT có cản quang</a:t>
            </a:r>
            <a:endParaRPr lang="en-GB"/>
          </a:p>
          <a:p>
            <a:r>
              <a:rPr lang="en-US"/>
              <a:t>c. MRI có cản từ</a:t>
            </a:r>
            <a:endParaRPr lang="en-GB"/>
          </a:p>
          <a:p>
            <a:r>
              <a:rPr lang="en-US"/>
              <a:t>d. CEA, CA 19-9</a:t>
            </a:r>
            <a:endParaRPr lang="en-GB"/>
          </a:p>
          <a:p>
            <a:r>
              <a:rPr lang="en-US"/>
              <a:t>e. Sinh thiết gan	</a:t>
            </a:r>
            <a:endParaRPr lang="en-GB"/>
          </a:p>
        </p:txBody>
      </p:sp>
    </p:spTree>
    <p:extLst>
      <p:ext uri="{BB962C8B-B14F-4D97-AF65-F5344CB8AC3E}">
        <p14:creationId xmlns:p14="http://schemas.microsoft.com/office/powerpoint/2010/main" val="250471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HK1 Y6 Y12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58266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 y="28575"/>
            <a:ext cx="905986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1650"/>
            <a:ext cx="887888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3429000"/>
            <a:ext cx="910748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33973"/>
            <a:ext cx="8774113"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777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 2 Y6 Y12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24055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2328"/>
            <a:ext cx="9144000" cy="2031325"/>
          </a:xfrm>
          <a:prstGeom prst="rect">
            <a:avLst/>
          </a:prstGeom>
        </p:spPr>
        <p:txBody>
          <a:bodyPr wrap="square">
            <a:spAutoFit/>
          </a:bodyPr>
          <a:lstStyle/>
          <a:p>
            <a:r>
              <a:rPr lang="vi-VN"/>
              <a:t>Câu 4.  Bệnh nhân bị xơ gan do rượu, có nguy cơ cao bị ung thư tế bào gan, mỗi 6 tháng tầm soát bằng:</a:t>
            </a:r>
          </a:p>
          <a:p>
            <a:r>
              <a:rPr lang="vi-VN"/>
              <a:t>a.	Chup cộng hưởng từ gan mật</a:t>
            </a:r>
          </a:p>
          <a:p>
            <a:r>
              <a:rPr lang="vi-VN"/>
              <a:t>b.	Chụp động mạch gan	</a:t>
            </a:r>
          </a:p>
          <a:p>
            <a:r>
              <a:rPr lang="vi-VN"/>
              <a:t>c.	Chụp cắt lớp vi tính bụng chậu cản quang</a:t>
            </a:r>
          </a:p>
          <a:p>
            <a:r>
              <a:rPr lang="vi-VN"/>
              <a:t>d.	Bộ ba marker ung thư gan: AFP, AFP-L3, PIVKA-II</a:t>
            </a:r>
          </a:p>
          <a:p>
            <a:r>
              <a:rPr lang="vi-VN"/>
              <a:t>e.	Siêu âm ổ bụng </a:t>
            </a:r>
          </a:p>
        </p:txBody>
      </p:sp>
      <p:sp>
        <p:nvSpPr>
          <p:cNvPr id="5" name="Rectangle 4"/>
          <p:cNvSpPr/>
          <p:nvPr/>
        </p:nvSpPr>
        <p:spPr>
          <a:xfrm>
            <a:off x="0" y="2622794"/>
            <a:ext cx="9144000" cy="2031325"/>
          </a:xfrm>
          <a:prstGeom prst="rect">
            <a:avLst/>
          </a:prstGeom>
        </p:spPr>
        <p:txBody>
          <a:bodyPr wrap="square">
            <a:spAutoFit/>
          </a:bodyPr>
          <a:lstStyle/>
          <a:p>
            <a:r>
              <a:rPr lang="vi-VN"/>
              <a:t>Câu 6. Đối với ung thư tế bào gan nguyên phát giai đoạn sớm, chỉ có 1 khối u kích thước 2x2cm, ta thường ưu tiên lựa chọn phương pháp điều trị triệt để nào:</a:t>
            </a:r>
          </a:p>
          <a:p>
            <a:r>
              <a:rPr lang="vi-VN"/>
              <a:t>a.	Ghép gan</a:t>
            </a:r>
          </a:p>
          <a:p>
            <a:r>
              <a:rPr lang="vi-VN"/>
              <a:t>b.	Cắt gan</a:t>
            </a:r>
          </a:p>
          <a:p>
            <a:r>
              <a:rPr lang="vi-VN"/>
              <a:t>c.	Đốt RFA</a:t>
            </a:r>
          </a:p>
          <a:p>
            <a:r>
              <a:rPr lang="vi-VN"/>
              <a:t>d.	TACE</a:t>
            </a:r>
          </a:p>
          <a:p>
            <a:r>
              <a:rPr lang="vi-VN"/>
              <a:t>e.	Hóa trị</a:t>
            </a:r>
          </a:p>
        </p:txBody>
      </p:sp>
      <p:sp>
        <p:nvSpPr>
          <p:cNvPr id="6" name="Rectangle 5"/>
          <p:cNvSpPr/>
          <p:nvPr/>
        </p:nvSpPr>
        <p:spPr>
          <a:xfrm>
            <a:off x="7258" y="5149718"/>
            <a:ext cx="9144000" cy="1754326"/>
          </a:xfrm>
          <a:prstGeom prst="rect">
            <a:avLst/>
          </a:prstGeom>
        </p:spPr>
        <p:txBody>
          <a:bodyPr wrap="square">
            <a:spAutoFit/>
          </a:bodyPr>
          <a:lstStyle/>
          <a:p>
            <a:r>
              <a:rPr lang="vi-VN"/>
              <a:t>Câu 12. Đối với HCC, cắt gan KHÔNG được chỉ định trong tình huống nào sau đây:</a:t>
            </a:r>
          </a:p>
          <a:p>
            <a:r>
              <a:rPr lang="vi-VN"/>
              <a:t>a.	Thể tích gan để lại khoảng 40%</a:t>
            </a:r>
          </a:p>
          <a:p>
            <a:r>
              <a:rPr lang="vi-VN"/>
              <a:t>b.	Kích thước u &gt;10cm </a:t>
            </a:r>
          </a:p>
          <a:p>
            <a:r>
              <a:rPr lang="vi-VN"/>
              <a:t>c.	Bệnh nhân &gt; 60 tuổi</a:t>
            </a:r>
          </a:p>
          <a:p>
            <a:r>
              <a:rPr lang="vi-VN"/>
              <a:t>d.	Suy tim độ 4</a:t>
            </a:r>
          </a:p>
          <a:p>
            <a:r>
              <a:rPr lang="vi-VN"/>
              <a:t>e.	Có 3 u </a:t>
            </a:r>
          </a:p>
        </p:txBody>
      </p:sp>
      <p:pic>
        <p:nvPicPr>
          <p:cNvPr id="2" name="Picture 1">
            <a:extLst>
              <a:ext uri="{FF2B5EF4-FFF2-40B4-BE49-F238E27FC236}">
                <a16:creationId xmlns:a16="http://schemas.microsoft.com/office/drawing/2014/main" id="{D3151238-E25E-47A9-9EA2-EF64559216BB}"/>
              </a:ext>
            </a:extLst>
          </p:cNvPr>
          <p:cNvPicPr>
            <a:picLocks noChangeAspect="1"/>
          </p:cNvPicPr>
          <p:nvPr/>
        </p:nvPicPr>
        <p:blipFill>
          <a:blip r:embed="rId3"/>
          <a:stretch>
            <a:fillRect/>
          </a:stretch>
        </p:blipFill>
        <p:spPr>
          <a:xfrm>
            <a:off x="6183217" y="3176712"/>
            <a:ext cx="2968041" cy="2016547"/>
          </a:xfrm>
          <a:prstGeom prst="rect">
            <a:avLst/>
          </a:prstGeom>
        </p:spPr>
      </p:pic>
      <p:pic>
        <p:nvPicPr>
          <p:cNvPr id="3" name="Picture 2">
            <a:extLst>
              <a:ext uri="{FF2B5EF4-FFF2-40B4-BE49-F238E27FC236}">
                <a16:creationId xmlns:a16="http://schemas.microsoft.com/office/drawing/2014/main" id="{61C98762-ED9B-4E3E-8E7F-C97039734F3B}"/>
              </a:ext>
            </a:extLst>
          </p:cNvPr>
          <p:cNvPicPr>
            <a:picLocks noChangeAspect="1"/>
          </p:cNvPicPr>
          <p:nvPr/>
        </p:nvPicPr>
        <p:blipFill>
          <a:blip r:embed="rId4"/>
          <a:stretch>
            <a:fillRect/>
          </a:stretch>
        </p:blipFill>
        <p:spPr>
          <a:xfrm>
            <a:off x="6183217" y="381000"/>
            <a:ext cx="2960783" cy="2241794"/>
          </a:xfrm>
          <a:prstGeom prst="rect">
            <a:avLst/>
          </a:prstGeom>
        </p:spPr>
      </p:pic>
      <p:pic>
        <p:nvPicPr>
          <p:cNvPr id="7" name="Picture 6">
            <a:extLst>
              <a:ext uri="{FF2B5EF4-FFF2-40B4-BE49-F238E27FC236}">
                <a16:creationId xmlns:a16="http://schemas.microsoft.com/office/drawing/2014/main" id="{9ECF3E7D-637B-4C68-A297-35270DC8EE35}"/>
              </a:ext>
            </a:extLst>
          </p:cNvPr>
          <p:cNvPicPr>
            <a:picLocks noChangeAspect="1"/>
          </p:cNvPicPr>
          <p:nvPr/>
        </p:nvPicPr>
        <p:blipFill>
          <a:blip r:embed="rId5"/>
          <a:stretch>
            <a:fillRect/>
          </a:stretch>
        </p:blipFill>
        <p:spPr>
          <a:xfrm>
            <a:off x="3276600" y="5783463"/>
            <a:ext cx="5334000" cy="1041352"/>
          </a:xfrm>
          <a:prstGeom prst="rect">
            <a:avLst/>
          </a:prstGeom>
        </p:spPr>
      </p:pic>
    </p:spTree>
    <p:extLst>
      <p:ext uri="{BB962C8B-B14F-4D97-AF65-F5344CB8AC3E}">
        <p14:creationId xmlns:p14="http://schemas.microsoft.com/office/powerpoint/2010/main" val="3420397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5" y="8840"/>
            <a:ext cx="9144000" cy="2031325"/>
          </a:xfrm>
          <a:prstGeom prst="rect">
            <a:avLst/>
          </a:prstGeom>
        </p:spPr>
        <p:txBody>
          <a:bodyPr wrap="square">
            <a:spAutoFit/>
          </a:bodyPr>
          <a:lstStyle/>
          <a:p>
            <a:r>
              <a:rPr lang="vi-VN"/>
              <a:t>Câu 14. Điểm khác biệt trong điều trị của carcinoma tế bào gai so với carcinoma tế bào tuyến là:</a:t>
            </a:r>
          </a:p>
          <a:p>
            <a:r>
              <a:rPr lang="vi-VN"/>
              <a:t>a.	Carcinoma tb gai phẫu thuật dễ hơn</a:t>
            </a:r>
          </a:p>
          <a:p>
            <a:r>
              <a:rPr lang="vi-VN"/>
              <a:t>b.	Carcinoma tb gai nhạy hóa trị hơn</a:t>
            </a:r>
          </a:p>
          <a:p>
            <a:r>
              <a:rPr lang="vi-VN"/>
              <a:t>c.	Carcinoma tb gai nhạy xạ trị hơn		</a:t>
            </a:r>
          </a:p>
          <a:p>
            <a:r>
              <a:rPr lang="vi-VN"/>
              <a:t>d.	Carcinoma tb gai tiên lượng sống lâu hơn</a:t>
            </a:r>
          </a:p>
          <a:p>
            <a:r>
              <a:rPr lang="vi-VN"/>
              <a:t>e.	Carcinoma tb gai có thuốc nhắm trúng đích</a:t>
            </a:r>
          </a:p>
        </p:txBody>
      </p:sp>
      <p:sp>
        <p:nvSpPr>
          <p:cNvPr id="5" name="Rectangle 4"/>
          <p:cNvSpPr/>
          <p:nvPr/>
        </p:nvSpPr>
        <p:spPr>
          <a:xfrm>
            <a:off x="0" y="3009037"/>
            <a:ext cx="9144000" cy="1754326"/>
          </a:xfrm>
          <a:prstGeom prst="rect">
            <a:avLst/>
          </a:prstGeom>
        </p:spPr>
        <p:txBody>
          <a:bodyPr wrap="square">
            <a:spAutoFit/>
          </a:bodyPr>
          <a:lstStyle/>
          <a:p>
            <a:r>
              <a:rPr lang="vi-VN"/>
              <a:t>Câu 19. Giá trị chủ yếu của AFP trong ung thư gan nguyên phát là :</a:t>
            </a:r>
          </a:p>
          <a:p>
            <a:r>
              <a:rPr lang="vi-VN"/>
              <a:t>a.	Chẩn đoán xác định HCC</a:t>
            </a:r>
          </a:p>
          <a:p>
            <a:r>
              <a:rPr lang="vi-VN"/>
              <a:t>b.	Chẩn đoán mức độ phát tán của khối u</a:t>
            </a:r>
          </a:p>
          <a:p>
            <a:r>
              <a:rPr lang="vi-VN"/>
              <a:t>c.	Tầm soát HCC và theo dõi tái phát		</a:t>
            </a:r>
          </a:p>
          <a:p>
            <a:r>
              <a:rPr lang="vi-VN"/>
              <a:t>d.	Tiên lượng khả năng điều trị triệt để</a:t>
            </a:r>
          </a:p>
          <a:p>
            <a:r>
              <a:rPr lang="vi-VN"/>
              <a:t>e.	Không có giá trị gì</a:t>
            </a:r>
          </a:p>
        </p:txBody>
      </p:sp>
    </p:spTree>
    <p:extLst>
      <p:ext uri="{BB962C8B-B14F-4D97-AF65-F5344CB8AC3E}">
        <p14:creationId xmlns:p14="http://schemas.microsoft.com/office/powerpoint/2010/main" val="3524767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416320"/>
          </a:xfrm>
          <a:prstGeom prst="rect">
            <a:avLst/>
          </a:prstGeom>
        </p:spPr>
        <p:txBody>
          <a:bodyPr wrap="square">
            <a:spAutoFit/>
          </a:bodyPr>
          <a:lstStyle/>
          <a:p>
            <a:r>
              <a:rPr lang="vi-VN"/>
              <a:t>Câu 28. Bệnh nhân nam, 68t, đi khám sức khỏe tình cờ phát hiện u gan qua siêu âm</a:t>
            </a:r>
          </a:p>
          <a:p>
            <a:r>
              <a:rPr lang="vi-VN"/>
              <a:t>TCCN: ăn uống kém, chán ăn, sụt cân không rõ, không đau bụng, đi tiêu phân vàng</a:t>
            </a:r>
          </a:p>
          <a:p>
            <a:r>
              <a:rPr lang="vi-VN"/>
              <a:t>TCTT: thiếu máu, không vàng da, không báng bụng, bụng mềm, ấn không đau, không sờ thấy u.</a:t>
            </a:r>
          </a:p>
          <a:p>
            <a:r>
              <a:rPr lang="vi-VN"/>
              <a:t>Tiền căn: đái tháo đường, chưa phẫu thuật lần nào, không bị viêm gan B hay C, uống rượu ít</a:t>
            </a:r>
          </a:p>
          <a:p>
            <a:r>
              <a:rPr lang="vi-VN"/>
              <a:t>Trên lâm sàng, bản chất khối u gan nghi ngờ nhiều nhất là:</a:t>
            </a:r>
          </a:p>
          <a:p>
            <a:r>
              <a:rPr lang="vi-VN"/>
              <a:t>a.	Áp xe gan </a:t>
            </a:r>
          </a:p>
          <a:p>
            <a:r>
              <a:rPr lang="vi-VN"/>
              <a:t>b.	Tăng sản lành tính của gan</a:t>
            </a:r>
          </a:p>
          <a:p>
            <a:r>
              <a:rPr lang="vi-VN"/>
              <a:t>c.	Ung thư biểu mô đường mật</a:t>
            </a:r>
          </a:p>
          <a:p>
            <a:r>
              <a:rPr lang="vi-VN"/>
              <a:t>d.	Ung thư tế bào gan nguyên phát</a:t>
            </a:r>
          </a:p>
          <a:p>
            <a:r>
              <a:rPr lang="vi-VN"/>
              <a:t>e.	Ung thư tiêu hóa di căn gan</a:t>
            </a:r>
          </a:p>
        </p:txBody>
      </p:sp>
      <p:sp>
        <p:nvSpPr>
          <p:cNvPr id="5" name="Rectangle 4"/>
          <p:cNvSpPr/>
          <p:nvPr/>
        </p:nvSpPr>
        <p:spPr>
          <a:xfrm>
            <a:off x="0" y="5103674"/>
            <a:ext cx="6858000" cy="1754326"/>
          </a:xfrm>
          <a:prstGeom prst="rect">
            <a:avLst/>
          </a:prstGeom>
        </p:spPr>
        <p:txBody>
          <a:bodyPr wrap="square">
            <a:spAutoFit/>
          </a:bodyPr>
          <a:lstStyle/>
          <a:p>
            <a:r>
              <a:rPr lang="vi-VN"/>
              <a:t>Câu 29. Áp xe gan do sán lá gan được điều trị chủ yếu bằng:</a:t>
            </a:r>
          </a:p>
          <a:p>
            <a:r>
              <a:rPr lang="vi-VN"/>
              <a:t>a. Dẫn lưu qua da</a:t>
            </a:r>
          </a:p>
          <a:p>
            <a:r>
              <a:rPr lang="vi-VN"/>
              <a:t>b. Emetin</a:t>
            </a:r>
          </a:p>
          <a:p>
            <a:r>
              <a:rPr lang="vi-VN"/>
              <a:t>c. Cephalosporine thế hệ 3,4</a:t>
            </a:r>
          </a:p>
          <a:p>
            <a:r>
              <a:rPr lang="vi-VN"/>
              <a:t>d. Metronidazole</a:t>
            </a:r>
          </a:p>
          <a:p>
            <a:r>
              <a:rPr lang="vi-VN"/>
              <a:t>e. Triclabendazole </a:t>
            </a:r>
          </a:p>
        </p:txBody>
      </p:sp>
    </p:spTree>
    <p:extLst>
      <p:ext uri="{BB962C8B-B14F-4D97-AF65-F5344CB8AC3E}">
        <p14:creationId xmlns:p14="http://schemas.microsoft.com/office/powerpoint/2010/main" val="3847938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25" y="0"/>
            <a:ext cx="6858000" cy="2031325"/>
          </a:xfrm>
          <a:prstGeom prst="rect">
            <a:avLst/>
          </a:prstGeom>
        </p:spPr>
        <p:txBody>
          <a:bodyPr wrap="square">
            <a:spAutoFit/>
          </a:bodyPr>
          <a:lstStyle/>
          <a:p>
            <a:r>
              <a:rPr lang="vi-VN"/>
              <a:t>Câu 54. Các phương pháp điều trị triệt để ung thư tế bào gan gồm có:</a:t>
            </a:r>
          </a:p>
          <a:p>
            <a:r>
              <a:rPr lang="vi-VN"/>
              <a:t>a.	Cắt gan, ghép gan, RFA </a:t>
            </a:r>
          </a:p>
          <a:p>
            <a:r>
              <a:rPr lang="vi-VN"/>
              <a:t>b.	Cắt gan, ghép gan, TACE</a:t>
            </a:r>
          </a:p>
          <a:p>
            <a:r>
              <a:rPr lang="vi-VN"/>
              <a:t>c.	Cắt gan, hóa trị toàn thân, xạ trị</a:t>
            </a:r>
          </a:p>
          <a:p>
            <a:r>
              <a:rPr lang="vi-VN"/>
              <a:t>d.	Cắt gan, hóa trị tại chỗ, RFA</a:t>
            </a:r>
          </a:p>
          <a:p>
            <a:r>
              <a:rPr lang="vi-VN"/>
              <a:t>e.	Cắt gan, TACE, RFA.</a:t>
            </a:r>
          </a:p>
        </p:txBody>
      </p:sp>
      <p:sp>
        <p:nvSpPr>
          <p:cNvPr id="5" name="Rectangle 4"/>
          <p:cNvSpPr/>
          <p:nvPr/>
        </p:nvSpPr>
        <p:spPr>
          <a:xfrm>
            <a:off x="-29030" y="2667000"/>
            <a:ext cx="9134475" cy="3970318"/>
          </a:xfrm>
          <a:prstGeom prst="rect">
            <a:avLst/>
          </a:prstGeom>
        </p:spPr>
        <p:txBody>
          <a:bodyPr wrap="square">
            <a:spAutoFit/>
          </a:bodyPr>
          <a:lstStyle/>
          <a:p>
            <a:r>
              <a:rPr lang="vi-VN"/>
              <a:t>Câu 58. Bệnh nhân nam, 65 tuổi, nhập viện vì đau hạ sườn phải âm ỉ 1 tháng nay, kèm ăn uống kém, nước tiểu vàng sậm, không sốt.</a:t>
            </a:r>
          </a:p>
          <a:p>
            <a:r>
              <a:rPr lang="vi-VN"/>
              <a:t>Tiền căn: uống rượu nhiều, nhiễm viêm gan siêu vi B</a:t>
            </a:r>
          </a:p>
          <a:p>
            <a:r>
              <a:rPr lang="vi-VN"/>
              <a:t>Khám: da niêm vàng, gan lách không sờ thấy, túi mật không sờ thấy, ấn đau nhẹ hạ sườn phải, bụng mềm, xẹp.</a:t>
            </a:r>
          </a:p>
          <a:p>
            <a:r>
              <a:rPr lang="vi-VN"/>
              <a:t>Siêu âm: một u ở gan phải kích thước 3x3cm chưa rõ bản chất.</a:t>
            </a:r>
          </a:p>
          <a:p>
            <a:r>
              <a:rPr lang="vi-VN"/>
              <a:t>Bilirubin TP 3.0 mg%, Bilirubin TT 1mg%, AFP: 40 UI/mL, CA19-9: 20 UI/mL WBC 10K/µL, PLT 120 G/L, AST 200 UI/L, ALT 235 UI/L</a:t>
            </a:r>
          </a:p>
          <a:p>
            <a:r>
              <a:rPr lang="vi-VN"/>
              <a:t>Bản chất khối u được NGHĨ ĐẾN NHIỀU NHẤT là:</a:t>
            </a:r>
          </a:p>
          <a:p>
            <a:r>
              <a:rPr lang="vi-VN"/>
              <a:t>a.	Nốt loạn sản xơ gan</a:t>
            </a:r>
          </a:p>
          <a:p>
            <a:r>
              <a:rPr lang="vi-VN"/>
              <a:t>b.	Áp xe gan </a:t>
            </a:r>
          </a:p>
          <a:p>
            <a:r>
              <a:rPr lang="vi-VN"/>
              <a:t>c.	CCC </a:t>
            </a:r>
          </a:p>
          <a:p>
            <a:r>
              <a:rPr lang="vi-VN"/>
              <a:t>d.	HCC </a:t>
            </a:r>
          </a:p>
          <a:p>
            <a:r>
              <a:rPr lang="vi-VN"/>
              <a:t>e.	Ung thư tiêu hóa di căn gan</a:t>
            </a:r>
          </a:p>
        </p:txBody>
      </p:sp>
      <p:pic>
        <p:nvPicPr>
          <p:cNvPr id="2" name="Picture 1">
            <a:extLst>
              <a:ext uri="{FF2B5EF4-FFF2-40B4-BE49-F238E27FC236}">
                <a16:creationId xmlns:a16="http://schemas.microsoft.com/office/drawing/2014/main" id="{D906BA32-6198-482A-88AD-FB6007CF4C19}"/>
              </a:ext>
            </a:extLst>
          </p:cNvPr>
          <p:cNvPicPr>
            <a:picLocks noChangeAspect="1"/>
          </p:cNvPicPr>
          <p:nvPr/>
        </p:nvPicPr>
        <p:blipFill>
          <a:blip r:embed="rId3"/>
          <a:stretch>
            <a:fillRect/>
          </a:stretch>
        </p:blipFill>
        <p:spPr>
          <a:xfrm>
            <a:off x="6447050" y="4800600"/>
            <a:ext cx="2696950" cy="2010325"/>
          </a:xfrm>
          <a:prstGeom prst="rect">
            <a:avLst/>
          </a:prstGeom>
        </p:spPr>
      </p:pic>
      <p:pic>
        <p:nvPicPr>
          <p:cNvPr id="3" name="Picture 2">
            <a:extLst>
              <a:ext uri="{FF2B5EF4-FFF2-40B4-BE49-F238E27FC236}">
                <a16:creationId xmlns:a16="http://schemas.microsoft.com/office/drawing/2014/main" id="{B2785D60-7523-4CE6-8D5E-2D337F74BA6A}"/>
              </a:ext>
            </a:extLst>
          </p:cNvPr>
          <p:cNvPicPr>
            <a:picLocks noChangeAspect="1"/>
          </p:cNvPicPr>
          <p:nvPr/>
        </p:nvPicPr>
        <p:blipFill>
          <a:blip r:embed="rId4"/>
          <a:stretch>
            <a:fillRect/>
          </a:stretch>
        </p:blipFill>
        <p:spPr>
          <a:xfrm>
            <a:off x="4267200" y="380999"/>
            <a:ext cx="4343400" cy="2371327"/>
          </a:xfrm>
          <a:prstGeom prst="rect">
            <a:avLst/>
          </a:prstGeom>
        </p:spPr>
      </p:pic>
    </p:spTree>
    <p:extLst>
      <p:ext uri="{BB962C8B-B14F-4D97-AF65-F5344CB8AC3E}">
        <p14:creationId xmlns:p14="http://schemas.microsoft.com/office/powerpoint/2010/main" val="38260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678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783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HK1 Y6 Y11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80438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 y="0"/>
            <a:ext cx="7612063"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763111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81200"/>
            <a:ext cx="745966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406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HK2 Y6 Y11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414312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574"/>
            <a:ext cx="9411891"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807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HK2 Y6 Y11 lần 2</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91580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875308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819400"/>
            <a:ext cx="79740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216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HK1+2 Y6 Y10</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399751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04676"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2247900"/>
            <a:ext cx="9077702"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6766C834-5C70-48D5-A1B5-26C991A2087B}"/>
              </a:ext>
            </a:extLst>
          </p:cNvPr>
          <p:cNvPicPr>
            <a:picLocks noChangeAspect="1"/>
          </p:cNvPicPr>
          <p:nvPr/>
        </p:nvPicPr>
        <p:blipFill>
          <a:blip r:embed="rId5"/>
          <a:stretch>
            <a:fillRect/>
          </a:stretch>
        </p:blipFill>
        <p:spPr>
          <a:xfrm>
            <a:off x="5648874" y="3562350"/>
            <a:ext cx="3475774" cy="2174452"/>
          </a:xfrm>
          <a:prstGeom prst="rect">
            <a:avLst/>
          </a:prstGeom>
        </p:spPr>
      </p:pic>
    </p:spTree>
    <p:extLst>
      <p:ext uri="{BB962C8B-B14F-4D97-AF65-F5344CB8AC3E}">
        <p14:creationId xmlns:p14="http://schemas.microsoft.com/office/powerpoint/2010/main" val="3859745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Y15 L1</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05165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031325"/>
          </a:xfrm>
          <a:prstGeom prst="rect">
            <a:avLst/>
          </a:prstGeom>
        </p:spPr>
        <p:txBody>
          <a:bodyPr wrap="square">
            <a:spAutoFit/>
          </a:bodyPr>
          <a:lstStyle/>
          <a:p>
            <a:r>
              <a:rPr lang="vi-VN"/>
              <a:t>Câu 50. Hai trong ba triệu chứng thường gặp của áp xe gan (tam chứng Fontan) là : đau hạ</a:t>
            </a:r>
            <a:r>
              <a:rPr lang="en-US"/>
              <a:t> </a:t>
            </a:r>
            <a:r>
              <a:rPr lang="vi-VN"/>
              <a:t>sườn phải và sốt. Triệu chứng còn lại là gì?</a:t>
            </a:r>
          </a:p>
          <a:p>
            <a:r>
              <a:rPr lang="vi-VN"/>
              <a:t>a. Vàng da</a:t>
            </a:r>
          </a:p>
          <a:p>
            <a:r>
              <a:rPr lang="vi-VN"/>
              <a:t>b. Lạnh run</a:t>
            </a:r>
          </a:p>
          <a:p>
            <a:r>
              <a:rPr lang="vi-VN"/>
              <a:t>c. Sụt cân</a:t>
            </a:r>
          </a:p>
          <a:p>
            <a:r>
              <a:rPr lang="vi-VN"/>
              <a:t>d. Gan to</a:t>
            </a:r>
          </a:p>
          <a:p>
            <a:r>
              <a:rPr lang="vi-VN"/>
              <a:t>e. Rung gan (+)</a:t>
            </a:r>
            <a:endParaRPr lang="en-GB"/>
          </a:p>
        </p:txBody>
      </p:sp>
    </p:spTree>
    <p:extLst>
      <p:ext uri="{BB962C8B-B14F-4D97-AF65-F5344CB8AC3E}">
        <p14:creationId xmlns:p14="http://schemas.microsoft.com/office/powerpoint/2010/main" val="313322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TN YLT 14 L1</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47148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Y14 L1</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69614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5078313"/>
          </a:xfrm>
          <a:prstGeom prst="rect">
            <a:avLst/>
          </a:prstGeom>
        </p:spPr>
        <p:txBody>
          <a:bodyPr wrap="square">
            <a:spAutoFit/>
          </a:bodyPr>
          <a:lstStyle/>
          <a:p>
            <a:r>
              <a:rPr lang="vi-VN"/>
              <a:t>Câu 7. Tiêu chuẩn chẩn đoán ung thư tế bào gan nguyên phát:</a:t>
            </a:r>
          </a:p>
          <a:p>
            <a:r>
              <a:rPr lang="vi-VN"/>
              <a:t>a. Bệnh nhân là đối tượng thuộc nhóm nguy cơ rất cao và sờ được khối u gan</a:t>
            </a:r>
          </a:p>
          <a:p>
            <a:r>
              <a:rPr lang="vi-VN"/>
              <a:t>b. AFP &gt; 350 và /hoặc PIVKA-II &gt; 40</a:t>
            </a:r>
          </a:p>
          <a:p>
            <a:r>
              <a:rPr lang="vi-VN"/>
              <a:t>c. Siêu âm phát hiện khối u điển hình</a:t>
            </a:r>
          </a:p>
          <a:p>
            <a:r>
              <a:rPr lang="vi-VN"/>
              <a:t>d. Trên CT/MRI: Bắt thuốc thì động mạch và thải thuốc ở thì muộn</a:t>
            </a:r>
          </a:p>
          <a:p>
            <a:r>
              <a:rPr lang="vi-VN"/>
              <a:t>e. Dựa trên kết quả sinh thiết gan</a:t>
            </a:r>
            <a:endParaRPr lang="en-GB"/>
          </a:p>
          <a:p>
            <a:endParaRPr lang="en-GB"/>
          </a:p>
          <a:p>
            <a:endParaRPr lang="en-GB"/>
          </a:p>
          <a:p>
            <a:endParaRPr lang="en-GB"/>
          </a:p>
          <a:p>
            <a:endParaRPr lang="en-GB"/>
          </a:p>
          <a:p>
            <a:endParaRPr lang="en-GB"/>
          </a:p>
          <a:p>
            <a:endParaRPr lang="vi-VN"/>
          </a:p>
          <a:p>
            <a:r>
              <a:rPr lang="vi-VN"/>
              <a:t>Câu 8. Các trị số cấu thành thang điểm Child-Pugh, hãy CHỌN CÂU SAI:</a:t>
            </a:r>
          </a:p>
          <a:p>
            <a:r>
              <a:rPr lang="vi-VN"/>
              <a:t>a. Báng bụng</a:t>
            </a:r>
          </a:p>
          <a:p>
            <a:r>
              <a:rPr lang="vi-VN"/>
              <a:t>b. Bệnh não gan</a:t>
            </a:r>
          </a:p>
          <a:p>
            <a:r>
              <a:rPr lang="vi-VN"/>
              <a:t>c. Albumin</a:t>
            </a:r>
          </a:p>
          <a:p>
            <a:r>
              <a:rPr lang="vi-VN"/>
              <a:t>d. Vàng da</a:t>
            </a:r>
          </a:p>
          <a:p>
            <a:r>
              <a:rPr lang="vi-VN"/>
              <a:t>e. Bilirubin</a:t>
            </a:r>
            <a:endParaRPr lang="en-GB"/>
          </a:p>
        </p:txBody>
      </p:sp>
    </p:spTree>
    <p:extLst>
      <p:ext uri="{BB962C8B-B14F-4D97-AF65-F5344CB8AC3E}">
        <p14:creationId xmlns:p14="http://schemas.microsoft.com/office/powerpoint/2010/main" val="1938578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0"/>
            <a:ext cx="6858000" cy="2308324"/>
          </a:xfrm>
          <a:prstGeom prst="rect">
            <a:avLst/>
          </a:prstGeom>
        </p:spPr>
        <p:txBody>
          <a:bodyPr wrap="square">
            <a:spAutoFit/>
          </a:bodyPr>
          <a:lstStyle/>
          <a:p>
            <a:r>
              <a:rPr lang="vi-VN"/>
              <a:t>Câu 60. Bệnh nhân nào sau đây thuộc nhóm nguy cơ rất cao bị ung thư tế bào gan nguyên</a:t>
            </a:r>
          </a:p>
          <a:p>
            <a:r>
              <a:rPr lang="vi-VN"/>
              <a:t>phát?</a:t>
            </a:r>
          </a:p>
          <a:p>
            <a:r>
              <a:rPr lang="vi-VN"/>
              <a:t>a. Bệnh gan mạn do rượu</a:t>
            </a:r>
          </a:p>
          <a:p>
            <a:r>
              <a:rPr lang="vi-VN"/>
              <a:t>b. Ngộ độc chì</a:t>
            </a:r>
          </a:p>
          <a:p>
            <a:r>
              <a:rPr lang="vi-VN"/>
              <a:t>c. Gan nhiễm mỡ</a:t>
            </a:r>
          </a:p>
          <a:p>
            <a:r>
              <a:rPr lang="vi-VN"/>
              <a:t>d. Xơ gan do nhiễm siêu vi viêm gan B</a:t>
            </a:r>
          </a:p>
          <a:p>
            <a:r>
              <a:rPr lang="vi-VN"/>
              <a:t>e. Viêm gan mạn do nhiễm siêu vi viêm gan C</a:t>
            </a:r>
            <a:endParaRPr lang="en-GB"/>
          </a:p>
        </p:txBody>
      </p:sp>
    </p:spTree>
    <p:extLst>
      <p:ext uri="{BB962C8B-B14F-4D97-AF65-F5344CB8AC3E}">
        <p14:creationId xmlns:p14="http://schemas.microsoft.com/office/powerpoint/2010/main" val="42732375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YHCT15</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74680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593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2800"/>
            <a:ext cx="899876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9239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Y13</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99890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2713"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6844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RHM15</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94242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YHDP mã 347</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443224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0"/>
            <a:ext cx="8964613"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449" y="3890666"/>
            <a:ext cx="9053513" cy="2585323"/>
          </a:xfrm>
          <a:prstGeom prst="rect">
            <a:avLst/>
          </a:prstGeom>
        </p:spPr>
        <p:txBody>
          <a:bodyPr wrap="square">
            <a:spAutoFit/>
          </a:bodyPr>
          <a:lstStyle/>
          <a:p>
            <a:r>
              <a:rPr lang="vi-VN"/>
              <a:t>Câu 21. Nói về chẩn đoán giai đoạn ung thư tế bào gan nguyên phát, câu nào sau đây là</a:t>
            </a:r>
          </a:p>
          <a:p>
            <a:r>
              <a:rPr lang="vi-VN"/>
              <a:t>chính xác ?</a:t>
            </a:r>
          </a:p>
          <a:p>
            <a:r>
              <a:rPr lang="vi-VN"/>
              <a:t>a. Cần dựa vào các yếu tố: khối u (T), hạch di căn (N) và di căn xa (M)</a:t>
            </a:r>
          </a:p>
          <a:p>
            <a:r>
              <a:rPr lang="vi-VN"/>
              <a:t>b. Cần dựa vào các yếu tố: thể trạng bệnh nhân, mức độ xơ gan và tình trạng ung thư</a:t>
            </a:r>
          </a:p>
          <a:p>
            <a:r>
              <a:rPr lang="vi-VN"/>
              <a:t>c. Bảng phân giai đoạn Okuda được sử dụng phổ biến nhất</a:t>
            </a:r>
          </a:p>
          <a:p>
            <a:r>
              <a:rPr lang="vi-VN"/>
              <a:t>d. Bảng phân giai đoạn của AJCC được sử dụng chính xác nhất</a:t>
            </a:r>
          </a:p>
          <a:p>
            <a:r>
              <a:rPr lang="vi-VN"/>
              <a:t>e. Bảng phân giai đoạn BCLC được thế giới thống nhất chọn lựa cho ung thư tế bào gan</a:t>
            </a:r>
            <a:endParaRPr lang="en-GB"/>
          </a:p>
        </p:txBody>
      </p:sp>
    </p:spTree>
    <p:extLst>
      <p:ext uri="{BB962C8B-B14F-4D97-AF65-F5344CB8AC3E}">
        <p14:creationId xmlns:p14="http://schemas.microsoft.com/office/powerpoint/2010/main" val="248730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1" y="28575"/>
            <a:ext cx="912334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00"/>
            <a:ext cx="916144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9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YDP13</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97355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mã 110</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41948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751344"/>
            <a:ext cx="9144000" cy="4524315"/>
          </a:xfrm>
          <a:prstGeom prst="rect">
            <a:avLst/>
          </a:prstGeom>
        </p:spPr>
        <p:txBody>
          <a:bodyPr wrap="square">
            <a:spAutoFit/>
          </a:bodyPr>
          <a:lstStyle/>
          <a:p>
            <a:r>
              <a:rPr lang="vi-VN"/>
              <a:t>Câu 7. Tiêu chuẩn chẩn đoán ung thư tế bào gan nguyên phát:</a:t>
            </a:r>
          </a:p>
          <a:p>
            <a:r>
              <a:rPr lang="vi-VN"/>
              <a:t>a.	Bệnh nhân là đối tượng thuộc nhóm nguy cơ rất cao và sờ được khối u gan</a:t>
            </a:r>
          </a:p>
          <a:p>
            <a:r>
              <a:rPr lang="vi-VN"/>
              <a:t>b.	AFP &gt; 350 và /hoặc PIVKA-II &gt; 40</a:t>
            </a:r>
          </a:p>
          <a:p>
            <a:r>
              <a:rPr lang="vi-VN"/>
              <a:t>c.	Siêu âm phát hiện khối u điển hình</a:t>
            </a:r>
          </a:p>
          <a:p>
            <a:r>
              <a:rPr lang="vi-VN"/>
              <a:t>d.	Trên CT/MRI: Bắt thuốc thì động mạch và thải thuốc ở thì muộn</a:t>
            </a:r>
          </a:p>
          <a:p>
            <a:r>
              <a:rPr lang="vi-VN"/>
              <a:t>e.	Dựa trên kết quả sinh thiết gan</a:t>
            </a:r>
          </a:p>
          <a:p>
            <a:endParaRPr lang="sv-SE"/>
          </a:p>
          <a:p>
            <a:endParaRPr lang="sv-SE"/>
          </a:p>
          <a:p>
            <a:endParaRPr lang="sv-SE"/>
          </a:p>
          <a:p>
            <a:endParaRPr lang="vi-VN"/>
          </a:p>
          <a:p>
            <a:r>
              <a:rPr lang="vi-VN"/>
              <a:t>Câu 8. Các trị số cấu thành thang điểm Child-Pugh, hãy CHỌN CÂU SAI:</a:t>
            </a:r>
          </a:p>
          <a:p>
            <a:r>
              <a:rPr lang="vi-VN"/>
              <a:t>a.	Báng bụng</a:t>
            </a:r>
          </a:p>
          <a:p>
            <a:r>
              <a:rPr lang="vi-VN"/>
              <a:t>b.	Bệnh não gan</a:t>
            </a:r>
          </a:p>
          <a:p>
            <a:r>
              <a:rPr lang="vi-VN"/>
              <a:t>c.	Albumin</a:t>
            </a:r>
          </a:p>
          <a:p>
            <a:r>
              <a:rPr lang="vi-VN"/>
              <a:t>d.	Vàng da</a:t>
            </a:r>
          </a:p>
          <a:p>
            <a:r>
              <a:rPr lang="vi-VN"/>
              <a:t>e.	Bilirubin</a:t>
            </a:r>
          </a:p>
        </p:txBody>
      </p:sp>
    </p:spTree>
    <p:extLst>
      <p:ext uri="{BB962C8B-B14F-4D97-AF65-F5344CB8AC3E}">
        <p14:creationId xmlns:p14="http://schemas.microsoft.com/office/powerpoint/2010/main" val="246761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Rectangle 3"/>
          <p:cNvSpPr/>
          <p:nvPr/>
        </p:nvSpPr>
        <p:spPr>
          <a:xfrm>
            <a:off x="0" y="-1964"/>
            <a:ext cx="9144000" cy="4247317"/>
          </a:xfrm>
          <a:prstGeom prst="rect">
            <a:avLst/>
          </a:prstGeom>
        </p:spPr>
        <p:txBody>
          <a:bodyPr wrap="square">
            <a:spAutoFit/>
          </a:bodyPr>
          <a:lstStyle/>
          <a:p>
            <a:r>
              <a:rPr lang="vi-VN"/>
              <a:t>Câu 59. Sờ được khối u vùng thượng vị thường gợi ý đến những bệnh lý sau đây, NGOẠI TRỪ:</a:t>
            </a:r>
          </a:p>
          <a:p>
            <a:r>
              <a:rPr lang="vi-VN"/>
              <a:t>a. Ung thư dạ dày</a:t>
            </a:r>
          </a:p>
          <a:p>
            <a:r>
              <a:rPr lang="vi-VN"/>
              <a:t>b. Ung thư đại tràng ngang</a:t>
            </a:r>
          </a:p>
          <a:p>
            <a:r>
              <a:rPr lang="vi-VN"/>
              <a:t>c. Ung thư gan</a:t>
            </a:r>
          </a:p>
          <a:p>
            <a:r>
              <a:rPr lang="vi-VN"/>
              <a:t>d. Ung thư bóng Vater</a:t>
            </a:r>
          </a:p>
          <a:p>
            <a:r>
              <a:rPr lang="vi-VN"/>
              <a:t>e. Ung thư tụy</a:t>
            </a:r>
          </a:p>
          <a:p>
            <a:endParaRPr lang="vi-VN"/>
          </a:p>
          <a:p>
            <a:r>
              <a:rPr lang="vi-VN"/>
              <a:t>Câu 60. Bệnh nhân nào sau đây thuộc nhóm nguy cơ rất cao bị ung thư tế bào gan nguyên phát?</a:t>
            </a:r>
          </a:p>
          <a:p>
            <a:r>
              <a:rPr lang="vi-VN"/>
              <a:t>a.	Bệnh gan mạn do rượu</a:t>
            </a:r>
          </a:p>
          <a:p>
            <a:r>
              <a:rPr lang="vi-VN"/>
              <a:t>b.	Ngộ độc chì</a:t>
            </a:r>
          </a:p>
          <a:p>
            <a:r>
              <a:rPr lang="vi-VN"/>
              <a:t>c.	Gan nhiễm mỡ</a:t>
            </a:r>
          </a:p>
          <a:p>
            <a:r>
              <a:rPr lang="vi-VN"/>
              <a:t>d.	Xơ gan do nhiễm siêu vi viêm gan B</a:t>
            </a:r>
          </a:p>
          <a:p>
            <a:r>
              <a:rPr lang="vi-VN"/>
              <a:t>e.	Viêm gan mạn do nhiễm siêu vi viêm gan C</a:t>
            </a:r>
          </a:p>
        </p:txBody>
      </p:sp>
    </p:spTree>
    <p:extLst>
      <p:ext uri="{BB962C8B-B14F-4D97-AF65-F5344CB8AC3E}">
        <p14:creationId xmlns:p14="http://schemas.microsoft.com/office/powerpoint/2010/main" val="28884817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mã 118</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751906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4775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147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Y3 giữa kì 40c</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027791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5935663"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665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Y2 Y13</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31149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a:t>Y2 Y14 L1</a:t>
            </a:r>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7194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6200</Words>
  <Application>Microsoft Office PowerPoint</Application>
  <PresentationFormat>On-screen Show (4:3)</PresentationFormat>
  <Paragraphs>641</Paragraphs>
  <Slides>123</Slides>
  <Notes>61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123</vt:i4>
      </vt:variant>
    </vt:vector>
  </HeadingPairs>
  <TitlesOfParts>
    <vt:vector size="126" baseType="lpstr">
      <vt:lpstr>Arial</vt:lpstr>
      <vt:lpstr>Calibri</vt:lpstr>
      <vt:lpstr>Office Theme</vt:lpstr>
      <vt:lpstr>TN Y15 L1</vt:lpstr>
      <vt:lpstr>PowerPoint Presentation</vt:lpstr>
      <vt:lpstr>TN Y14 L1</vt:lpstr>
      <vt:lpstr>PowerPoint Presentation</vt:lpstr>
      <vt:lpstr>TN Y14 L2</vt:lpstr>
      <vt:lpstr>PowerPoint Presentation</vt:lpstr>
      <vt:lpstr>PowerPoint Presentation</vt:lpstr>
      <vt:lpstr>TN YLT 14 L1</vt:lpstr>
      <vt:lpstr>PowerPoint Presentation</vt:lpstr>
      <vt:lpstr>TN Y13 L1</vt:lpstr>
      <vt:lpstr>PowerPoint Presentation</vt:lpstr>
      <vt:lpstr>TN Ngoại Y13 L2</vt:lpstr>
      <vt:lpstr>PowerPoint Presentation</vt:lpstr>
      <vt:lpstr>TN YLT13 L1</vt:lpstr>
      <vt:lpstr>PowerPoint Presentation</vt:lpstr>
      <vt:lpstr>TN YLT13 L2</vt:lpstr>
      <vt:lpstr>PowerPoint Presentation</vt:lpstr>
      <vt:lpstr>TN Y12 L1</vt:lpstr>
      <vt:lpstr>PowerPoint Presentation</vt:lpstr>
      <vt:lpstr>PowerPoint Presentation</vt:lpstr>
      <vt:lpstr>TN Y12 L2</vt:lpstr>
      <vt:lpstr>PowerPoint Presentation</vt:lpstr>
      <vt:lpstr>TN YLT 12 L1</vt:lpstr>
      <vt:lpstr>PowerPoint Presentation</vt:lpstr>
      <vt:lpstr>TN YLT12 L2</vt:lpstr>
      <vt:lpstr>PowerPoint Presentation</vt:lpstr>
      <vt:lpstr>TN Y11 L1</vt:lpstr>
      <vt:lpstr>PowerPoint Presentation</vt:lpstr>
      <vt:lpstr>TN Y11 L2</vt:lpstr>
      <vt:lpstr>PowerPoint Presentation</vt:lpstr>
      <vt:lpstr>TN Y05 L1 không có gan</vt:lpstr>
      <vt:lpstr>TN Y05 L2 không có gan</vt:lpstr>
      <vt:lpstr>HK1 Y6 Y15</vt:lpstr>
      <vt:lpstr>PowerPoint Presentation</vt:lpstr>
      <vt:lpstr>PowerPoint Presentation</vt:lpstr>
      <vt:lpstr>PowerPoint Presentation</vt:lpstr>
      <vt:lpstr>PowerPoint Presentation</vt:lpstr>
      <vt:lpstr>HK2 Y6 Y15 L1</vt:lpstr>
      <vt:lpstr>PowerPoint Presentation</vt:lpstr>
      <vt:lpstr>PowerPoint Presentation</vt:lpstr>
      <vt:lpstr>PowerPoint Presentation</vt:lpstr>
      <vt:lpstr>Y6 Y15 thi lại lần 2</vt:lpstr>
      <vt:lpstr>PowerPoint Presentation</vt:lpstr>
      <vt:lpstr>HK1 Y6 Y14</vt:lpstr>
      <vt:lpstr>PowerPoint Presentation</vt:lpstr>
      <vt:lpstr>PowerPoint Presentation</vt:lpstr>
      <vt:lpstr>PowerPoint Presentation</vt:lpstr>
      <vt:lpstr>HK2 Y14 Y6</vt:lpstr>
      <vt:lpstr>PowerPoint Presentation</vt:lpstr>
      <vt:lpstr>PowerPoint Presentation</vt:lpstr>
      <vt:lpstr>PowerPoint Presentation</vt:lpstr>
      <vt:lpstr>PowerPoint Presentation</vt:lpstr>
      <vt:lpstr>HK1 Y6 Y13</vt:lpstr>
      <vt:lpstr>PowerPoint Presentation</vt:lpstr>
      <vt:lpstr>PowerPoint Presentation</vt:lpstr>
      <vt:lpstr>PowerPoint Presentation</vt:lpstr>
      <vt:lpstr>PowerPoint Presentation</vt:lpstr>
      <vt:lpstr>HK2 Y6 Y13</vt:lpstr>
      <vt:lpstr>PowerPoint Presentation</vt:lpstr>
      <vt:lpstr>PowerPoint Presentation</vt:lpstr>
      <vt:lpstr>PowerPoint Presentation</vt:lpstr>
      <vt:lpstr>PowerPoint Presentation</vt:lpstr>
      <vt:lpstr>HK1 Y6 Y12</vt:lpstr>
      <vt:lpstr>PowerPoint Presentation</vt:lpstr>
      <vt:lpstr>HK 2 Y6 Y12</vt:lpstr>
      <vt:lpstr>PowerPoint Presentation</vt:lpstr>
      <vt:lpstr>PowerPoint Presentation</vt:lpstr>
      <vt:lpstr>PowerPoint Presentation</vt:lpstr>
      <vt:lpstr>PowerPoint Presentation</vt:lpstr>
      <vt:lpstr>HK1 Y6 Y11</vt:lpstr>
      <vt:lpstr>PowerPoint Presentation</vt:lpstr>
      <vt:lpstr>HK2 Y6 Y11</vt:lpstr>
      <vt:lpstr>PowerPoint Presentation</vt:lpstr>
      <vt:lpstr>HK2 Y6 Y11 lần 2</vt:lpstr>
      <vt:lpstr>PowerPoint Presentation</vt:lpstr>
      <vt:lpstr>HK1+2 Y6 Y10</vt:lpstr>
      <vt:lpstr>PowerPoint Presentation</vt:lpstr>
      <vt:lpstr>Y3 Y15 L1</vt:lpstr>
      <vt:lpstr>PowerPoint Presentation</vt:lpstr>
      <vt:lpstr>Y3 Y14 L1</vt:lpstr>
      <vt:lpstr>PowerPoint Presentation</vt:lpstr>
      <vt:lpstr>PowerPoint Presentation</vt:lpstr>
      <vt:lpstr>Y3 YHCT15</vt:lpstr>
      <vt:lpstr>PowerPoint Presentation</vt:lpstr>
      <vt:lpstr>Y3 Y13</vt:lpstr>
      <vt:lpstr>PowerPoint Presentation</vt:lpstr>
      <vt:lpstr>Y3 RHM15</vt:lpstr>
      <vt:lpstr>Y3 YHDP mã 347</vt:lpstr>
      <vt:lpstr>PowerPoint Presentation</vt:lpstr>
      <vt:lpstr>Y3 YDP13</vt:lpstr>
      <vt:lpstr>Y3 mã 110</vt:lpstr>
      <vt:lpstr>PowerPoint Presentation</vt:lpstr>
      <vt:lpstr>PowerPoint Presentation</vt:lpstr>
      <vt:lpstr>Y3 mã 118</vt:lpstr>
      <vt:lpstr>PowerPoint Presentation</vt:lpstr>
      <vt:lpstr>Y3 giữa kì 40c</vt:lpstr>
      <vt:lpstr>PowerPoint Presentation</vt:lpstr>
      <vt:lpstr>Y2 Y13</vt:lpstr>
      <vt:lpstr>Y2 Y14 L1</vt:lpstr>
      <vt:lpstr>Y2 Y14 L2</vt:lpstr>
      <vt:lpstr>PowerPoint Presentation</vt:lpstr>
      <vt:lpstr>Y2 YHCT13</vt:lpstr>
      <vt:lpstr>PowerPoint Presentation</vt:lpstr>
      <vt:lpstr>Y2 mã 340</vt:lpstr>
      <vt:lpstr>PowerPoint Presentation</vt:lpstr>
      <vt:lpstr>PowerPoint Presentation</vt:lpstr>
      <vt:lpstr>RHM2 2016</vt:lpstr>
      <vt:lpstr>Y2 2014-2015</vt:lpstr>
      <vt:lpstr>NT Y09</vt:lpstr>
      <vt:lpstr>PowerPoint Presentation</vt:lpstr>
      <vt:lpstr>NT Y09-10</vt:lpstr>
      <vt:lpstr>PowerPoint Presentation</vt:lpstr>
      <vt:lpstr>NT Y10</vt:lpstr>
      <vt:lpstr>PowerPoint Presentation</vt:lpstr>
      <vt:lpstr>PowerPoint Presentation</vt:lpstr>
      <vt:lpstr>NT Y11</vt:lpstr>
      <vt:lpstr>PowerPoint Presentation</vt:lpstr>
      <vt:lpstr>PowerPoint Presentation</vt:lpstr>
      <vt:lpstr>PowerPoint Presentation</vt:lpstr>
      <vt:lpstr>NT Y12</vt:lpstr>
      <vt:lpstr>PowerPoint Presentation</vt:lpstr>
      <vt:lpstr>NT Y13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TN Y14 L1</dc:title>
  <dc:creator>Minh Thien</dc:creator>
  <cp:lastModifiedBy>Nguyen Van Thai Thanh</cp:lastModifiedBy>
  <cp:revision>2</cp:revision>
  <dcterms:created xsi:type="dcterms:W3CDTF">2006-08-16T00:00:00Z</dcterms:created>
  <dcterms:modified xsi:type="dcterms:W3CDTF">2021-11-23T08:03:46Z</dcterms:modified>
</cp:coreProperties>
</file>